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7"/>
  </p:notesMasterIdLst>
  <p:sldIdLst>
    <p:sldId id="256" r:id="rId2"/>
    <p:sldId id="510" r:id="rId3"/>
    <p:sldId id="601" r:id="rId4"/>
    <p:sldId id="602" r:id="rId5"/>
    <p:sldId id="609" r:id="rId6"/>
    <p:sldId id="607" r:id="rId7"/>
    <p:sldId id="608" r:id="rId8"/>
    <p:sldId id="605" r:id="rId9"/>
    <p:sldId id="554" r:id="rId10"/>
    <p:sldId id="582" r:id="rId11"/>
    <p:sldId id="583" r:id="rId12"/>
    <p:sldId id="600" r:id="rId13"/>
    <p:sldId id="621" r:id="rId14"/>
    <p:sldId id="622" r:id="rId15"/>
    <p:sldId id="603" r:id="rId16"/>
    <p:sldId id="604" r:id="rId17"/>
    <p:sldId id="585" r:id="rId18"/>
    <p:sldId id="623" r:id="rId19"/>
    <p:sldId id="625" r:id="rId20"/>
    <p:sldId id="626" r:id="rId21"/>
    <p:sldId id="610" r:id="rId22"/>
    <p:sldId id="611" r:id="rId23"/>
    <p:sldId id="612" r:id="rId24"/>
    <p:sldId id="627" r:id="rId25"/>
    <p:sldId id="620" r:id="rId2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1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143"/>
    <a:srgbClr val="5997C8"/>
    <a:srgbClr val="C13228"/>
    <a:srgbClr val="254061"/>
    <a:srgbClr val="FF902E"/>
    <a:srgbClr val="DCE7F3"/>
    <a:srgbClr val="00FF00"/>
    <a:srgbClr val="0070C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0" autoAdjust="0"/>
    <p:restoredTop sz="90282" autoAdjust="0"/>
  </p:normalViewPr>
  <p:slideViewPr>
    <p:cSldViewPr>
      <p:cViewPr varScale="1">
        <p:scale>
          <a:sx n="133" d="100"/>
          <a:sy n="133" d="100"/>
        </p:scale>
        <p:origin x="1296" y="184"/>
      </p:cViewPr>
      <p:guideLst>
        <p:guide orient="horz" pos="1800"/>
        <p:guide pos="1296"/>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53-51AE-4C40-AB6B-AA3A7DF4D210}" type="datetimeFigureOut">
              <a:rPr lang="en-US" smtClean="0"/>
              <a:pPr/>
              <a:t>2/27/24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29AB-B77D-48AE-AA10-D1BD2B4D03EA}" type="slidenum">
              <a:rPr lang="en-US" smtClean="0"/>
              <a:pPr/>
              <a:t>‹#›</a:t>
            </a:fld>
            <a:endParaRPr lang="en-US"/>
          </a:p>
        </p:txBody>
      </p:sp>
    </p:spTree>
    <p:extLst>
      <p:ext uri="{BB962C8B-B14F-4D97-AF65-F5344CB8AC3E}">
        <p14:creationId xmlns:p14="http://schemas.microsoft.com/office/powerpoint/2010/main" val="25603053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really, we only</a:t>
            </a:r>
            <a:r>
              <a:rPr lang="en-US" baseline="0" dirty="0"/>
              <a:t> </a:t>
            </a:r>
            <a:r>
              <a:rPr lang="en-US" i="1" baseline="0" dirty="0"/>
              <a:t>have</a:t>
            </a:r>
            <a:r>
              <a:rPr lang="en-US" i="0" baseline="0" dirty="0"/>
              <a:t> registers because our memory technologies are imperfect and we have to play to the strengths of each.</a:t>
            </a:r>
          </a:p>
          <a:p>
            <a:r>
              <a:rPr lang="en-US" i="0" baseline="0" dirty="0"/>
              <a:t>- if we suddenly had a breakthrough in memory technology, we could unify the registers, memory, and persistent storage and be done with it.</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12</a:t>
            </a:fld>
            <a:endParaRPr lang="en-US"/>
          </a:p>
        </p:txBody>
      </p:sp>
    </p:spTree>
    <p:extLst>
      <p:ext uri="{BB962C8B-B14F-4D97-AF65-F5344CB8AC3E}">
        <p14:creationId xmlns:p14="http://schemas.microsoft.com/office/powerpoint/2010/main" val="9156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CPUs have debugging registers that are not accessible by normal means, but can be accessed through "secret" means like JTAG (a way of debugging hardware)</a:t>
            </a:r>
          </a:p>
          <a:p>
            <a:r>
              <a:rPr lang="en-US" dirty="0"/>
              <a:t>- there are often "temporary" registers the CPU uses to implement multi-step (complex) instructions</a:t>
            </a:r>
          </a:p>
        </p:txBody>
      </p:sp>
      <p:sp>
        <p:nvSpPr>
          <p:cNvPr id="4" name="Slide Number Placeholder 3"/>
          <p:cNvSpPr>
            <a:spLocks noGrp="1"/>
          </p:cNvSpPr>
          <p:nvPr>
            <p:ph type="sldNum" sz="quarter" idx="5"/>
          </p:nvPr>
        </p:nvSpPr>
        <p:spPr/>
        <p:txBody>
          <a:bodyPr/>
          <a:lstStyle/>
          <a:p>
            <a:fld id="{999729AB-B77D-48AE-AA10-D1BD2B4D03EA}" type="slidenum">
              <a:rPr lang="en-US" smtClean="0"/>
              <a:pPr/>
              <a:t>14</a:t>
            </a:fld>
            <a:endParaRPr lang="en-US"/>
          </a:p>
        </p:txBody>
      </p:sp>
    </p:spTree>
    <p:extLst>
      <p:ext uri="{BB962C8B-B14F-4D97-AF65-F5344CB8AC3E}">
        <p14:creationId xmlns:p14="http://schemas.microsoft.com/office/powerpoint/2010/main" val="386774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dunno</a:t>
            </a:r>
            <a:r>
              <a:rPr lang="en-US" dirty="0"/>
              <a:t> why it's called a file..</a:t>
            </a:r>
            <a:r>
              <a:rPr lang="en-US" baseline="0" dirty="0"/>
              <a:t>. it's likely historical.</a:t>
            </a:r>
          </a:p>
          <a:p>
            <a:r>
              <a:rPr lang="en-US" baseline="0" dirty="0"/>
              <a:t>- actually we don't need a register for $0, since it's just</a:t>
            </a:r>
            <a:r>
              <a:rPr lang="mr-IN" baseline="0" dirty="0"/>
              <a:t>…</a:t>
            </a:r>
            <a:r>
              <a:rPr lang="en-US" baseline="0" dirty="0"/>
              <a:t>.. zero</a:t>
            </a:r>
            <a:r>
              <a:rPr lang="mr-IN" baseline="0" dirty="0"/>
              <a:t>………………</a:t>
            </a:r>
            <a:r>
              <a:rPr lang="en-US" baseline="0" dirty="0"/>
              <a:t>.</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15</a:t>
            </a:fld>
            <a:endParaRPr lang="en-US"/>
          </a:p>
        </p:txBody>
      </p:sp>
    </p:spTree>
    <p:extLst>
      <p:ext uri="{BB962C8B-B14F-4D97-AF65-F5344CB8AC3E}">
        <p14:creationId xmlns:p14="http://schemas.microsoft.com/office/powerpoint/2010/main" val="88148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a:t>
            </a:r>
            <a:r>
              <a:rPr lang="en-US" dirty="0" err="1"/>
              <a:t>allllways</a:t>
            </a:r>
            <a:r>
              <a:rPr lang="en-US" dirty="0"/>
              <a:t> 2.</a:t>
            </a:r>
          </a:p>
          <a:p>
            <a:r>
              <a:rPr lang="en-US" dirty="0"/>
              <a:t>-</a:t>
            </a:r>
            <a:r>
              <a:rPr lang="en-US" baseline="0" dirty="0"/>
              <a:t> we might consider putting </a:t>
            </a:r>
            <a:r>
              <a:rPr lang="en-US" baseline="0" dirty="0" err="1"/>
              <a:t>mult</a:t>
            </a:r>
            <a:r>
              <a:rPr lang="en-US" baseline="0" dirty="0"/>
              <a:t>/div in their own unit, separate from the ALU, but right next to it.</a:t>
            </a:r>
          </a:p>
          <a:p>
            <a:r>
              <a:rPr lang="en-US" baseline="0" dirty="0"/>
              <a:t>	- cause they're slower.</a:t>
            </a:r>
          </a:p>
          <a:p>
            <a:r>
              <a:rPr lang="en-US" baseline="0" dirty="0"/>
              <a:t>	- we'll talk about this okay</a:t>
            </a:r>
          </a:p>
        </p:txBody>
      </p:sp>
      <p:sp>
        <p:nvSpPr>
          <p:cNvPr id="4" name="Slide Number Placeholder 3"/>
          <p:cNvSpPr>
            <a:spLocks noGrp="1"/>
          </p:cNvSpPr>
          <p:nvPr>
            <p:ph type="sldNum" sz="quarter" idx="10"/>
          </p:nvPr>
        </p:nvSpPr>
        <p:spPr/>
        <p:txBody>
          <a:bodyPr/>
          <a:lstStyle/>
          <a:p>
            <a:fld id="{999729AB-B77D-48AE-AA10-D1BD2B4D03EA}" type="slidenum">
              <a:rPr lang="en-US" smtClean="0"/>
              <a:pPr/>
              <a:t>16</a:t>
            </a:fld>
            <a:endParaRPr lang="en-US"/>
          </a:p>
        </p:txBody>
      </p:sp>
    </p:spTree>
    <p:extLst>
      <p:ext uri="{BB962C8B-B14F-4D97-AF65-F5344CB8AC3E}">
        <p14:creationId xmlns:p14="http://schemas.microsoft.com/office/powerpoint/2010/main" val="146805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ooh, maybe that instruction goes into a microarchitectural register!</a:t>
            </a:r>
          </a:p>
        </p:txBody>
      </p:sp>
      <p:sp>
        <p:nvSpPr>
          <p:cNvPr id="4" name="Slide Number Placeholder 3"/>
          <p:cNvSpPr>
            <a:spLocks noGrp="1"/>
          </p:cNvSpPr>
          <p:nvPr>
            <p:ph type="sldNum" sz="quarter" idx="5"/>
          </p:nvPr>
        </p:nvSpPr>
        <p:spPr/>
        <p:txBody>
          <a:bodyPr/>
          <a:lstStyle/>
          <a:p>
            <a:fld id="{999729AB-B77D-48AE-AA10-D1BD2B4D03EA}" type="slidenum">
              <a:rPr lang="en-US" smtClean="0"/>
              <a:pPr/>
              <a:t>17</a:t>
            </a:fld>
            <a:endParaRPr lang="en-US"/>
          </a:p>
        </p:txBody>
      </p:sp>
    </p:spTree>
    <p:extLst>
      <p:ext uri="{BB962C8B-B14F-4D97-AF65-F5344CB8AC3E}">
        <p14:creationId xmlns:p14="http://schemas.microsoft.com/office/powerpoint/2010/main" val="411692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when I say interchangeable, I mean it – it's common for CPU designers to reuse parts of CPUs in many designs, even in implementations of different ISAs!</a:t>
            </a:r>
          </a:p>
          <a:p>
            <a:r>
              <a:rPr lang="en-US" dirty="0"/>
              <a:t>	- e.g. AMD made a RISC ISA, the 29k, which didn't last for long…</a:t>
            </a:r>
          </a:p>
          <a:p>
            <a:r>
              <a:rPr lang="en-US" dirty="0"/>
              <a:t>	- but their K5 (Pentium equivalent) was a 29k with an x86 instruction decoder bolted on the front and it worked pretty damn well</a:t>
            </a:r>
          </a:p>
          <a:p>
            <a:r>
              <a:rPr lang="en-US" dirty="0"/>
              <a:t>	- funny cause that's basically how all x86 CPUs are now designed</a:t>
            </a:r>
          </a:p>
        </p:txBody>
      </p:sp>
      <p:sp>
        <p:nvSpPr>
          <p:cNvPr id="4" name="Slide Number Placeholder 3"/>
          <p:cNvSpPr>
            <a:spLocks noGrp="1"/>
          </p:cNvSpPr>
          <p:nvPr>
            <p:ph type="sldNum" sz="quarter" idx="5"/>
          </p:nvPr>
        </p:nvSpPr>
        <p:spPr/>
        <p:txBody>
          <a:bodyPr/>
          <a:lstStyle/>
          <a:p>
            <a:fld id="{999729AB-B77D-48AE-AA10-D1BD2B4D03EA}" type="slidenum">
              <a:rPr lang="en-US" smtClean="0"/>
              <a:pPr/>
              <a:t>18</a:t>
            </a:fld>
            <a:endParaRPr lang="en-US"/>
          </a:p>
        </p:txBody>
      </p:sp>
    </p:spTree>
    <p:extLst>
      <p:ext uri="{BB962C8B-B14F-4D97-AF65-F5344CB8AC3E}">
        <p14:creationId xmlns:p14="http://schemas.microsoft.com/office/powerpoint/2010/main" val="144244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22</a:t>
            </a:fld>
            <a:endParaRPr lang="en-US"/>
          </a:p>
        </p:txBody>
      </p:sp>
    </p:spTree>
    <p:extLst>
      <p:ext uri="{BB962C8B-B14F-4D97-AF65-F5344CB8AC3E}">
        <p14:creationId xmlns:p14="http://schemas.microsoft.com/office/powerpoint/2010/main" val="336133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RISC</a:t>
            </a:r>
            <a:r>
              <a:rPr lang="en-US" baseline="0" dirty="0"/>
              <a:t> is made for compilers to write programs; CISC is made for humans to write programs.</a:t>
            </a:r>
          </a:p>
          <a:p>
            <a:pPr lvl="1"/>
            <a:r>
              <a:rPr lang="en-US" baseline="0" dirty="0"/>
              <a:t>- humans are weird, can only keep a few things in their brains at once, and need help with names and stuff.</a:t>
            </a:r>
          </a:p>
          <a:p>
            <a:pPr lvl="1"/>
            <a:r>
              <a:rPr lang="en-US" baseline="0" dirty="0"/>
              <a:t>- compilers want lots of identical registers because then it's much easier to produce machine code algorithmically.</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23</a:t>
            </a:fld>
            <a:endParaRPr lang="en-US"/>
          </a:p>
        </p:txBody>
      </p:sp>
    </p:spTree>
    <p:extLst>
      <p:ext uri="{BB962C8B-B14F-4D97-AF65-F5344CB8AC3E}">
        <p14:creationId xmlns:p14="http://schemas.microsoft.com/office/powerpoint/2010/main" val="215257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24</a:t>
            </a:fld>
            <a:endParaRPr lang="en-US"/>
          </a:p>
        </p:txBody>
      </p:sp>
    </p:spTree>
    <p:extLst>
      <p:ext uri="{BB962C8B-B14F-4D97-AF65-F5344CB8AC3E}">
        <p14:creationId xmlns:p14="http://schemas.microsoft.com/office/powerpoint/2010/main" val="74082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25</a:t>
            </a:fld>
            <a:endParaRPr lang="en-US"/>
          </a:p>
        </p:txBody>
      </p:sp>
    </p:spTree>
    <p:extLst>
      <p:ext uri="{BB962C8B-B14F-4D97-AF65-F5344CB8AC3E}">
        <p14:creationId xmlns:p14="http://schemas.microsoft.com/office/powerpoint/2010/main" val="44472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2</a:t>
            </a:fld>
            <a:endParaRPr lang="en-US"/>
          </a:p>
        </p:txBody>
      </p:sp>
    </p:spTree>
    <p:extLst>
      <p:ext uri="{BB962C8B-B14F-4D97-AF65-F5344CB8AC3E}">
        <p14:creationId xmlns:p14="http://schemas.microsoft.com/office/powerpoint/2010/main" val="59607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Instruction Set Architecture</a:t>
            </a:r>
          </a:p>
          <a:p>
            <a:r>
              <a:rPr lang="en-US" dirty="0"/>
              <a:t>- it</a:t>
            </a:r>
            <a:r>
              <a:rPr lang="en-US" baseline="0" dirty="0"/>
              <a:t> has 32 32-bit registers, plus 3 more</a:t>
            </a:r>
            <a:r>
              <a:rPr lang="mr-IN" baseline="0" dirty="0"/>
              <a:t>…</a:t>
            </a:r>
            <a:endParaRPr lang="en-US" baseline="0" dirty="0"/>
          </a:p>
          <a:p>
            <a:r>
              <a:rPr lang="en-US" baseline="0" dirty="0"/>
              <a:t>	- $zero is always 0, and </a:t>
            </a:r>
            <a:r>
              <a:rPr lang="en-US" baseline="0" dirty="0" err="1"/>
              <a:t>ra</a:t>
            </a:r>
            <a:r>
              <a:rPr lang="en-US" baseline="0" dirty="0"/>
              <a:t> is used by </a:t>
            </a:r>
            <a:r>
              <a:rPr lang="en-US" baseline="0" dirty="0" err="1"/>
              <a:t>jal</a:t>
            </a:r>
            <a:r>
              <a:rPr lang="en-US" baseline="0" dirty="0"/>
              <a:t>, but otherwise they're identical</a:t>
            </a:r>
          </a:p>
          <a:p>
            <a:r>
              <a:rPr lang="en-US" baseline="0" dirty="0"/>
              <a:t>	- HI and LO are 32 bits and are used by the multiplication and division instructions</a:t>
            </a:r>
          </a:p>
          <a:p>
            <a:r>
              <a:rPr lang="en-US" baseline="0" dirty="0"/>
              <a:t>	- the PC is 32 bits and is its own thing</a:t>
            </a:r>
          </a:p>
          <a:p>
            <a:r>
              <a:rPr lang="en-US" baseline="0" dirty="0"/>
              <a:t>- it has lots of instructions: arithmetic, conditional branches, loads and stores, jumps</a:t>
            </a:r>
            <a:r>
              <a:rPr lang="mr-IN" baseline="0" dirty="0"/>
              <a:t>…</a:t>
            </a:r>
            <a:endParaRPr lang="en-US" baseline="0" dirty="0"/>
          </a:p>
          <a:p>
            <a:r>
              <a:rPr lang="en-US" baseline="0" dirty="0"/>
              <a:t>	- instructions can have 0-3 operands, of which 1 or 2 can be sources, and 0 or 1 can be destinations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baseline="0" dirty="0"/>
              <a:t>	- there are actually 3 instruction formats: R, I, and J</a:t>
            </a:r>
          </a:p>
          <a:p>
            <a:r>
              <a:rPr lang="en-US" baseline="0" dirty="0"/>
              <a:t>- only loads and stores access memory</a:t>
            </a:r>
          </a:p>
          <a:p>
            <a:r>
              <a:rPr lang="en-US" baseline="0" dirty="0"/>
              <a:t>	- it can access 8, 16, or 32-bit values from memory</a:t>
            </a:r>
          </a:p>
          <a:p>
            <a:r>
              <a:rPr lang="en-US" baseline="0" dirty="0"/>
              <a:t>	- the memory address that is accessed is a register + an immediate offset</a:t>
            </a:r>
          </a:p>
        </p:txBody>
      </p:sp>
      <p:sp>
        <p:nvSpPr>
          <p:cNvPr id="4" name="Slide Number Placeholder 3"/>
          <p:cNvSpPr>
            <a:spLocks noGrp="1"/>
          </p:cNvSpPr>
          <p:nvPr>
            <p:ph type="sldNum" sz="quarter" idx="10"/>
          </p:nvPr>
        </p:nvSpPr>
        <p:spPr/>
        <p:txBody>
          <a:bodyPr/>
          <a:lstStyle/>
          <a:p>
            <a:fld id="{999729AB-B77D-48AE-AA10-D1BD2B4D03EA}" type="slidenum">
              <a:rPr lang="en-US" smtClean="0"/>
              <a:pPr/>
              <a:t>4</a:t>
            </a:fld>
            <a:endParaRPr lang="en-US"/>
          </a:p>
        </p:txBody>
      </p:sp>
    </p:spTree>
    <p:extLst>
      <p:ext uri="{BB962C8B-B14F-4D97-AF65-F5344CB8AC3E}">
        <p14:creationId xmlns:p14="http://schemas.microsoft.com/office/powerpoint/2010/main" val="163442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verifiability means "mathematically proving that your design is right and has no bugs," which is often left in the dust in favor of constantly churning out new features and performance improvements</a:t>
            </a:r>
          </a:p>
          <a:p>
            <a:r>
              <a:rPr lang="en-US" dirty="0"/>
              <a:t>	- which is how we've gotten where we are now, with hundreds of bugs and dozens of vulnerabilities in our CPUs</a:t>
            </a:r>
          </a:p>
          <a:p>
            <a:r>
              <a:rPr lang="en-US" dirty="0"/>
              <a:t>	- yes, hardware can absolutely have bugs too. doesn’t that make you feel all warm and fuzzy?</a:t>
            </a:r>
          </a:p>
        </p:txBody>
      </p:sp>
      <p:sp>
        <p:nvSpPr>
          <p:cNvPr id="4" name="Slide Number Placeholder 3"/>
          <p:cNvSpPr>
            <a:spLocks noGrp="1"/>
          </p:cNvSpPr>
          <p:nvPr>
            <p:ph type="sldNum" sz="quarter" idx="5"/>
          </p:nvPr>
        </p:nvSpPr>
        <p:spPr/>
        <p:txBody>
          <a:bodyPr/>
          <a:lstStyle/>
          <a:p>
            <a:fld id="{999729AB-B77D-48AE-AA10-D1BD2B4D03EA}" type="slidenum">
              <a:rPr lang="en-US" smtClean="0"/>
              <a:pPr/>
              <a:t>5</a:t>
            </a:fld>
            <a:endParaRPr lang="en-US"/>
          </a:p>
        </p:txBody>
      </p:sp>
    </p:spTree>
    <p:extLst>
      <p:ext uri="{BB962C8B-B14F-4D97-AF65-F5344CB8AC3E}">
        <p14:creationId xmlns:p14="http://schemas.microsoft.com/office/powerpoint/2010/main" val="370509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most complex systems, the "magic" comes from the ways things are </a:t>
            </a:r>
            <a:r>
              <a:rPr lang="en-US" i="1" dirty="0"/>
              <a:t>interconnected, </a:t>
            </a:r>
            <a:r>
              <a:rPr lang="en-US" i="0" dirty="0"/>
              <a:t>rather than from the pieces themselves</a:t>
            </a:r>
          </a:p>
          <a:p>
            <a:r>
              <a:rPr lang="en-US" i="0" dirty="0"/>
              <a:t>	- this is what the overused phrase "more than the sum of its parts" means</a:t>
            </a:r>
          </a:p>
        </p:txBody>
      </p:sp>
      <p:sp>
        <p:nvSpPr>
          <p:cNvPr id="4" name="Slide Number Placeholder 3"/>
          <p:cNvSpPr>
            <a:spLocks noGrp="1"/>
          </p:cNvSpPr>
          <p:nvPr>
            <p:ph type="sldNum" sz="quarter" idx="5"/>
          </p:nvPr>
        </p:nvSpPr>
        <p:spPr/>
        <p:txBody>
          <a:bodyPr/>
          <a:lstStyle/>
          <a:p>
            <a:fld id="{999729AB-B77D-48AE-AA10-D1BD2B4D03EA}" type="slidenum">
              <a:rPr lang="en-US" smtClean="0"/>
              <a:pPr/>
              <a:t>6</a:t>
            </a:fld>
            <a:endParaRPr lang="en-US"/>
          </a:p>
        </p:txBody>
      </p:sp>
    </p:spTree>
    <p:extLst>
      <p:ext uri="{BB962C8B-B14F-4D97-AF65-F5344CB8AC3E}">
        <p14:creationId xmlns:p14="http://schemas.microsoft.com/office/powerpoint/2010/main" val="366964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may have been using x64 for almost 20 years, but the CPUs today are </a:t>
            </a:r>
            <a:r>
              <a:rPr lang="en-US" i="1" dirty="0"/>
              <a:t>drastically</a:t>
            </a:r>
            <a:r>
              <a:rPr lang="en-US" i="0" dirty="0"/>
              <a:t> different in design than the original x64 designs.</a:t>
            </a:r>
          </a:p>
          <a:p>
            <a:r>
              <a:rPr lang="en-US" i="0" dirty="0"/>
              <a:t>	- abstraction gives us a lot of freedom to change things!</a:t>
            </a:r>
          </a:p>
          <a:p>
            <a:r>
              <a:rPr lang="en-US" i="0" dirty="0"/>
              <a:t>	</a:t>
            </a:r>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7</a:t>
            </a:fld>
            <a:endParaRPr lang="en-US"/>
          </a:p>
        </p:txBody>
      </p:sp>
    </p:spTree>
    <p:extLst>
      <p:ext uri="{BB962C8B-B14F-4D97-AF65-F5344CB8AC3E}">
        <p14:creationId xmlns:p14="http://schemas.microsoft.com/office/powerpoint/2010/main" val="10361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section on the ALU is, like, </a:t>
            </a:r>
            <a:r>
              <a:rPr lang="en-US" i="1" dirty="0"/>
              <a:t>woah guys, we get it. you designed a CPU. </a:t>
            </a:r>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8</a:t>
            </a:fld>
            <a:endParaRPr lang="en-US"/>
          </a:p>
        </p:txBody>
      </p:sp>
    </p:spTree>
    <p:extLst>
      <p:ext uri="{BB962C8B-B14F-4D97-AF65-F5344CB8AC3E}">
        <p14:creationId xmlns:p14="http://schemas.microsoft.com/office/powerpoint/2010/main" val="95960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768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you've never seen the snowman operator?</a:t>
            </a:r>
          </a:p>
        </p:txBody>
      </p:sp>
      <p:sp>
        <p:nvSpPr>
          <p:cNvPr id="4" name="Slide Number Placeholder 3"/>
          <p:cNvSpPr>
            <a:spLocks noGrp="1"/>
          </p:cNvSpPr>
          <p:nvPr>
            <p:ph type="sldNum" sz="quarter" idx="10"/>
          </p:nvPr>
        </p:nvSpPr>
        <p:spPr/>
        <p:txBody>
          <a:bodyPr/>
          <a:lstStyle/>
          <a:p>
            <a:fld id="{999729AB-B77D-48AE-AA10-D1BD2B4D03EA}" type="slidenum">
              <a:rPr lang="en-US" smtClean="0"/>
              <a:pPr/>
              <a:t>11</a:t>
            </a:fld>
            <a:endParaRPr lang="en-US"/>
          </a:p>
        </p:txBody>
      </p:sp>
    </p:spTree>
    <p:extLst>
      <p:ext uri="{BB962C8B-B14F-4D97-AF65-F5344CB8AC3E}">
        <p14:creationId xmlns:p14="http://schemas.microsoft.com/office/powerpoint/2010/main" val="136139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177645"/>
            <a:ext cx="7772400" cy="1460500"/>
          </a:xfrm>
          <a:noFill/>
        </p:spPr>
        <p:txBody>
          <a:bodyPr>
            <a:normAutofit/>
          </a:bodyPr>
          <a:lstStyle>
            <a:lvl1pPr marL="0" indent="0" algn="l">
              <a:buNone/>
              <a:defRPr sz="240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anim)">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0"/>
            <a:ext cx="2133600" cy="304271"/>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is-IS"/>
              <a:t>CS447</a:t>
            </a:r>
            <a:endParaRPr lang="en-US"/>
          </a:p>
        </p:txBody>
      </p:sp>
      <p:sp>
        <p:nvSpPr>
          <p:cNvPr id="9" name="Slide Number Placeholder 8"/>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60"/>
            <a:ext cx="2133600" cy="304271"/>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0"/>
            <a:ext cx="2133600" cy="304271"/>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is-IS"/>
              <a:t>CS447</a:t>
            </a:r>
            <a:endParaRPr lang="en-US"/>
          </a:p>
        </p:txBody>
      </p:sp>
      <p:sp>
        <p:nvSpPr>
          <p:cNvPr id="4" name="Slide Number Placeholder 3"/>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600700"/>
            <a:ext cx="9144000" cy="114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7" name="Rectangle 6"/>
          <p:cNvSpPr/>
          <p:nvPr/>
        </p:nvSpPr>
        <p:spPr>
          <a:xfrm>
            <a:off x="0" y="0"/>
            <a:ext cx="9144000" cy="495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Placeholder 1"/>
          <p:cNvSpPr>
            <a:spLocks noGrp="1"/>
          </p:cNvSpPr>
          <p:nvPr>
            <p:ph type="title"/>
          </p:nvPr>
        </p:nvSpPr>
        <p:spPr>
          <a:xfrm>
            <a:off x="152400" y="0"/>
            <a:ext cx="8991600" cy="4953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495301"/>
            <a:ext cx="8991600" cy="4801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5296960"/>
            <a:ext cx="12192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a:t>CS447</a:t>
            </a:r>
            <a:endParaRPr lang="en-US" dirty="0"/>
          </a:p>
        </p:txBody>
      </p:sp>
      <p:sp>
        <p:nvSpPr>
          <p:cNvPr id="6" name="Slide Number Placeholder 5"/>
          <p:cNvSpPr>
            <a:spLocks noGrp="1"/>
          </p:cNvSpPr>
          <p:nvPr>
            <p:ph type="sldNum" sz="quarter" idx="4"/>
          </p:nvPr>
        </p:nvSpPr>
        <p:spPr>
          <a:xfrm>
            <a:off x="8458200" y="5296960"/>
            <a:ext cx="6858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52B95B-556F-44BD-91A5-D80C1B9E2BB3}" type="slidenum">
              <a:rPr lang="en-US" smtClean="0"/>
              <a:pPr/>
              <a:t>‹#›</a:t>
            </a:fld>
            <a:endParaRPr lang="en-US"/>
          </a:p>
        </p:txBody>
      </p:sp>
    </p:spTree>
    <p:extLst>
      <p:ext uri="{BB962C8B-B14F-4D97-AF65-F5344CB8AC3E}">
        <p14:creationId xmlns:p14="http://schemas.microsoft.com/office/powerpoint/2010/main" val="21091671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hf hdr="0" dt="0"/>
  <p:txStyles>
    <p:titleStyle>
      <a:lvl1pPr algn="l" defTabSz="822960" rtl="0" eaLnBrk="1" latinLnBrk="0" hangingPunct="1">
        <a:spcBef>
          <a:spcPct val="0"/>
        </a:spcBef>
        <a:buNone/>
        <a:defRPr sz="2800" b="1" kern="1200">
          <a:solidFill>
            <a:schemeClr val="bg1"/>
          </a:solidFill>
          <a:latin typeface="+mj-lt"/>
          <a:ea typeface="GulimChe" pitchFamily="49" charset="-127"/>
          <a:cs typeface="MoolBoran" pitchFamily="34" charset="0"/>
        </a:defRPr>
      </a:lvl1pPr>
    </p:titleStyle>
    <p:bodyStyle>
      <a:lvl1pPr marL="204312" indent="-204312" algn="l" defTabSz="822960" rtl="0" eaLnBrk="1" latinLnBrk="0" hangingPunct="1">
        <a:spcBef>
          <a:spcPts val="0"/>
        </a:spcBef>
        <a:buSzPct val="150000"/>
        <a:buFont typeface="Arial" pitchFamily="34" charset="0"/>
        <a:buChar char="•"/>
        <a:defRPr sz="2200" kern="1200">
          <a:solidFill>
            <a:schemeClr val="tx1"/>
          </a:solidFill>
          <a:latin typeface="+mn-lt"/>
          <a:ea typeface="+mn-ea"/>
          <a:cs typeface="+mn-cs"/>
        </a:defRPr>
      </a:lvl1pPr>
      <a:lvl2pPr marL="415767" indent="-207170" algn="l" defTabSz="822960" rtl="0" eaLnBrk="1" latinLnBrk="0" hangingPunct="1">
        <a:spcBef>
          <a:spcPts val="0"/>
        </a:spcBef>
        <a:buFont typeface="Courier New" pitchFamily="49" charset="0"/>
        <a:buChar char="o"/>
        <a:defRPr sz="2200" kern="1200">
          <a:solidFill>
            <a:schemeClr val="tx1"/>
          </a:solidFill>
          <a:latin typeface="+mn-lt"/>
          <a:ea typeface="+mn-ea"/>
          <a:cs typeface="+mn-cs"/>
        </a:defRPr>
      </a:lvl2pPr>
      <a:lvl3pPr marL="620078" indent="-205740" algn="l" defTabSz="822960" rtl="0" eaLnBrk="1" latinLnBrk="0" hangingPunct="1">
        <a:spcBef>
          <a:spcPts val="0"/>
        </a:spcBef>
        <a:buFont typeface="Wingdings" pitchFamily="2" charset="2"/>
        <a:buChar char="§"/>
        <a:defRPr sz="2200" kern="1200">
          <a:solidFill>
            <a:schemeClr val="tx1"/>
          </a:solidFill>
          <a:latin typeface="+mn-lt"/>
          <a:ea typeface="+mn-ea"/>
          <a:cs typeface="+mn-cs"/>
        </a:defRPr>
      </a:lvl3pPr>
      <a:lvl4pPr marL="821532"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4pPr>
      <a:lvl5pPr marL="1028700"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8077200" cy="1225021"/>
          </a:xfrm>
        </p:spPr>
        <p:txBody>
          <a:bodyPr/>
          <a:lstStyle/>
          <a:p>
            <a:r>
              <a:rPr lang="en-US" dirty="0">
                <a:latin typeface="+mj-lt"/>
              </a:rPr>
              <a:t>CPU </a:t>
            </a:r>
            <a:r>
              <a:rPr lang="en-US" dirty="0"/>
              <a:t>Intro</a:t>
            </a:r>
            <a:endParaRPr lang="en-US" sz="2400" b="1" dirty="0">
              <a:latin typeface="+mj-lt"/>
            </a:endParaRPr>
          </a:p>
        </p:txBody>
      </p:sp>
      <p:sp>
        <p:nvSpPr>
          <p:cNvPr id="3" name="Subtitle 2"/>
          <p:cNvSpPr>
            <a:spLocks noGrp="1"/>
          </p:cNvSpPr>
          <p:nvPr>
            <p:ph type="subTitle" idx="1"/>
          </p:nvPr>
        </p:nvSpPr>
        <p:spPr/>
        <p:txBody>
          <a:bodyPr/>
          <a:lstStyle/>
          <a:p>
            <a:r>
              <a:rPr lang="en-US" dirty="0"/>
              <a:t>CS 0447</a:t>
            </a:r>
          </a:p>
          <a:p>
            <a:r>
              <a:rPr lang="en-US" dirty="0"/>
              <a:t>Jarrett Billingsley</a:t>
            </a:r>
          </a:p>
        </p:txBody>
      </p:sp>
    </p:spTree>
    <p:extLst>
      <p:ext uri="{BB962C8B-B14F-4D97-AF65-F5344CB8AC3E}">
        <p14:creationId xmlns:p14="http://schemas.microsoft.com/office/powerpoint/2010/main" val="36120865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50" name="Group 49"/>
          <p:cNvGrpSpPr/>
          <p:nvPr/>
        </p:nvGrpSpPr>
        <p:grpSpPr>
          <a:xfrm>
            <a:off x="4176290" y="647700"/>
            <a:ext cx="4856405" cy="3807505"/>
            <a:chOff x="350184" y="665906"/>
            <a:chExt cx="4544792" cy="3563194"/>
          </a:xfrm>
        </p:grpSpPr>
        <p:grpSp>
          <p:nvGrpSpPr>
            <p:cNvPr id="51" name="Group 50"/>
            <p:cNvGrpSpPr/>
            <p:nvPr/>
          </p:nvGrpSpPr>
          <p:grpSpPr>
            <a:xfrm>
              <a:off x="350184" y="1409700"/>
              <a:ext cx="2553805" cy="1981200"/>
              <a:chOff x="341795" y="1409700"/>
              <a:chExt cx="2553805" cy="1981200"/>
            </a:xfrm>
          </p:grpSpPr>
          <p:sp>
            <p:nvSpPr>
              <p:cNvPr id="70" name="Rectangle 69"/>
              <p:cNvSpPr/>
              <p:nvPr/>
            </p:nvSpPr>
            <p:spPr>
              <a:xfrm>
                <a:off x="341795" y="1409700"/>
                <a:ext cx="1029805" cy="1981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sp>
            <p:nvSpPr>
              <p:cNvPr id="71" name="Rectangle 70"/>
              <p:cNvSpPr/>
              <p:nvPr/>
            </p:nvSpPr>
            <p:spPr>
              <a:xfrm>
                <a:off x="1371600" y="1409700"/>
                <a:ext cx="1524000" cy="990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800" b="1" dirty="0">
                    <a:solidFill>
                      <a:schemeClr val="bg1"/>
                    </a:solidFill>
                  </a:rPr>
                  <a:t>Registers</a:t>
                </a:r>
                <a:endParaRPr lang="en-US" sz="1400" b="1" dirty="0">
                  <a:solidFill>
                    <a:schemeClr val="bg1"/>
                  </a:solidFill>
                </a:endParaRPr>
              </a:p>
            </p:txBody>
          </p:sp>
          <p:sp>
            <p:nvSpPr>
              <p:cNvPr id="72" name="Rectangle 71"/>
              <p:cNvSpPr/>
              <p:nvPr/>
            </p:nvSpPr>
            <p:spPr>
              <a:xfrm>
                <a:off x="1371600" y="2400300"/>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800" b="1" dirty="0">
                    <a:solidFill>
                      <a:schemeClr val="bg1"/>
                    </a:solidFill>
                  </a:rPr>
                  <a:t>ALU</a:t>
                </a:r>
              </a:p>
            </p:txBody>
          </p:sp>
        </p:grpSp>
        <p:sp>
          <p:nvSpPr>
            <p:cNvPr id="52" name="TextBox 51"/>
            <p:cNvSpPr txBox="1"/>
            <p:nvPr/>
          </p:nvSpPr>
          <p:spPr>
            <a:xfrm>
              <a:off x="895846" y="3400335"/>
              <a:ext cx="1148752" cy="345634"/>
            </a:xfrm>
            <a:prstGeom prst="rect">
              <a:avLst/>
            </a:prstGeom>
            <a:noFill/>
          </p:spPr>
          <p:txBody>
            <a:bodyPr wrap="none" rtlCol="0">
              <a:spAutoFit/>
            </a:bodyPr>
            <a:lstStyle/>
            <a:p>
              <a:r>
                <a:rPr lang="en-US" sz="1800" b="1" dirty="0"/>
                <a:t>Processor</a:t>
              </a:r>
            </a:p>
          </p:txBody>
        </p:sp>
        <p:grpSp>
          <p:nvGrpSpPr>
            <p:cNvPr id="53" name="Group 52"/>
            <p:cNvGrpSpPr/>
            <p:nvPr/>
          </p:nvGrpSpPr>
          <p:grpSpPr>
            <a:xfrm>
              <a:off x="2912378" y="1989900"/>
              <a:ext cx="457200" cy="1029255"/>
              <a:chOff x="2903989" y="1989900"/>
              <a:chExt cx="457200" cy="1029255"/>
            </a:xfrm>
          </p:grpSpPr>
          <p:sp>
            <p:nvSpPr>
              <p:cNvPr id="68" name="Right Arrow 67"/>
              <p:cNvSpPr/>
              <p:nvPr/>
            </p:nvSpPr>
            <p:spPr>
              <a:xfrm>
                <a:off x="2903989" y="2447655"/>
                <a:ext cx="457200" cy="571500"/>
              </a:xfrm>
              <a:prstGeom prst="righ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Left Arrow 68"/>
              <p:cNvSpPr/>
              <p:nvPr/>
            </p:nvSpPr>
            <p:spPr>
              <a:xfrm>
                <a:off x="2903989" y="1989900"/>
                <a:ext cx="457200" cy="571500"/>
              </a:xfrm>
              <a:prstGeom prst="lef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4" name="Rectangle 53"/>
            <p:cNvSpPr/>
            <p:nvPr/>
          </p:nvSpPr>
          <p:spPr>
            <a:xfrm>
              <a:off x="3379365" y="665906"/>
              <a:ext cx="1515611" cy="356319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solidFill>
                    <a:schemeClr val="bg1"/>
                  </a:solidFill>
                </a:rPr>
                <a:t>Memory</a:t>
              </a:r>
              <a:endParaRPr lang="en-US" sz="1400" b="1" dirty="0">
                <a:solidFill>
                  <a:schemeClr val="bg1"/>
                </a:solidFill>
              </a:endParaRPr>
            </a:p>
          </p:txBody>
        </p:sp>
      </p:grpSp>
      <p:sp>
        <p:nvSpPr>
          <p:cNvPr id="293" name="Shape 293"/>
          <p:cNvSpPr txBox="1">
            <a:spLocks noGrp="1"/>
          </p:cNvSpPr>
          <p:nvPr>
            <p:ph type="title"/>
          </p:nvPr>
        </p:nvSpPr>
        <p:spPr/>
        <p:txBody>
          <a:bodyPr/>
          <a:lstStyle/>
          <a:p>
            <a:r>
              <a:rPr lang="en-US" dirty="0"/>
              <a:t>Remember this?</a:t>
            </a:r>
            <a:endParaRPr lang="en" dirty="0"/>
          </a:p>
        </p:txBody>
      </p:sp>
      <p:sp>
        <p:nvSpPr>
          <p:cNvPr id="42" name="Content Placeholder 2"/>
          <p:cNvSpPr>
            <a:spLocks noGrp="1"/>
          </p:cNvSpPr>
          <p:nvPr>
            <p:ph idx="1"/>
          </p:nvPr>
        </p:nvSpPr>
        <p:spPr>
          <a:xfrm>
            <a:off x="156430" y="495300"/>
            <a:ext cx="3908555" cy="4609837"/>
          </a:xfrm>
        </p:spPr>
        <p:txBody>
          <a:bodyPr/>
          <a:lstStyle/>
          <a:p>
            <a:r>
              <a:rPr lang="en-US" dirty="0"/>
              <a:t>unresolved questions:</a:t>
            </a:r>
          </a:p>
          <a:p>
            <a:r>
              <a:rPr lang="en-US" dirty="0"/>
              <a:t>what's the </a:t>
            </a:r>
            <a:r>
              <a:rPr lang="en-US" b="1" dirty="0"/>
              <a:t>control?</a:t>
            </a:r>
          </a:p>
          <a:p>
            <a:r>
              <a:rPr lang="en-US" dirty="0"/>
              <a:t>what's the </a:t>
            </a:r>
            <a:r>
              <a:rPr lang="en-US" b="1" dirty="0"/>
              <a:t>ALU?</a:t>
            </a:r>
          </a:p>
          <a:p>
            <a:r>
              <a:rPr lang="en-US" dirty="0"/>
              <a:t>how does it know what instruction to get next?</a:t>
            </a:r>
          </a:p>
          <a:p>
            <a:r>
              <a:rPr lang="en-US" dirty="0"/>
              <a:t>how does it know which registers to access?</a:t>
            </a:r>
          </a:p>
          <a:p>
            <a:r>
              <a:rPr lang="en-US" dirty="0"/>
              <a:t>how does it know whether it should add, subtract, etc.?</a:t>
            </a:r>
          </a:p>
        </p:txBody>
      </p:sp>
      <p:sp>
        <p:nvSpPr>
          <p:cNvPr id="6" name="Footer Placeholder 5"/>
          <p:cNvSpPr>
            <a:spLocks noGrp="1"/>
          </p:cNvSpPr>
          <p:nvPr>
            <p:ph type="ftr" sz="quarter" idx="11"/>
          </p:nvPr>
        </p:nvSpPr>
        <p:spPr/>
        <p:txBody>
          <a:bodyPr/>
          <a:lstStyle/>
          <a:p>
            <a:r>
              <a:rPr lang="is-IS"/>
              <a:t>CS447</a:t>
            </a:r>
            <a:endParaRPr lang="en-US"/>
          </a:p>
        </p:txBody>
      </p:sp>
      <p:sp>
        <p:nvSpPr>
          <p:cNvPr id="309" name="Shape 309"/>
          <p:cNvSpPr txBox="1">
            <a:spLocks noGrp="1"/>
          </p:cNvSpPr>
          <p:nvPr>
            <p:ph type="sldNum" sz="quarter" idx="12"/>
          </p:nvPr>
        </p:nvSpPr>
        <p:spPr/>
        <p:txBody>
          <a:bodyPr/>
          <a:lstStyle/>
          <a:p>
            <a:fld id="{00000000-1234-1234-1234-123412341234}" type="slidenum">
              <a:rPr lang="en" smtClean="0"/>
              <a:pPr/>
              <a:t>10</a:t>
            </a:fld>
            <a:endParaRPr lang="en"/>
          </a:p>
        </p:txBody>
      </p:sp>
      <p:cxnSp>
        <p:nvCxnSpPr>
          <p:cNvPr id="304" name="Shape 304"/>
          <p:cNvCxnSpPr>
            <a:stCxn id="73" idx="2"/>
            <a:endCxn id="26" idx="0"/>
          </p:cNvCxnSpPr>
          <p:nvPr/>
        </p:nvCxnSpPr>
        <p:spPr>
          <a:xfrm rot="10800000" flipV="1">
            <a:off x="4726496" y="993594"/>
            <a:ext cx="2844808" cy="538224"/>
          </a:xfrm>
          <a:prstGeom prst="curvedConnector2">
            <a:avLst/>
          </a:prstGeom>
          <a:noFill/>
          <a:ln w="38100" cap="flat" cmpd="sng">
            <a:solidFill>
              <a:schemeClr val="tx1"/>
            </a:solidFill>
            <a:prstDash val="solid"/>
            <a:round/>
            <a:headEnd type="none" w="lg" len="lg"/>
            <a:tailEnd type="triangle" w="lg" len="lg"/>
          </a:ln>
        </p:spPr>
      </p:cxnSp>
      <p:cxnSp>
        <p:nvCxnSpPr>
          <p:cNvPr id="305" name="Shape 305"/>
          <p:cNvCxnSpPr>
            <a:stCxn id="79" idx="0"/>
            <a:endCxn id="76" idx="0"/>
          </p:cNvCxnSpPr>
          <p:nvPr/>
        </p:nvCxnSpPr>
        <p:spPr>
          <a:xfrm rot="16200000" flipV="1">
            <a:off x="6991017" y="588661"/>
            <a:ext cx="79571" cy="1854986"/>
          </a:xfrm>
          <a:prstGeom prst="curvedConnector3">
            <a:avLst>
              <a:gd name="adj1" fmla="val 387291"/>
            </a:avLst>
          </a:prstGeom>
          <a:noFill/>
          <a:ln w="38100" cap="flat" cmpd="sng">
            <a:solidFill>
              <a:schemeClr val="tx1"/>
            </a:solidFill>
            <a:prstDash val="solid"/>
            <a:round/>
            <a:headEnd type="none" w="lg" len="lg"/>
            <a:tailEnd type="triangle" w="lg" len="lg"/>
          </a:ln>
        </p:spPr>
      </p:cxnSp>
      <p:cxnSp>
        <p:nvCxnSpPr>
          <p:cNvPr id="306" name="Shape 306"/>
          <p:cNvCxnSpPr/>
          <p:nvPr/>
        </p:nvCxnSpPr>
        <p:spPr>
          <a:xfrm flipH="1">
            <a:off x="5523071" y="1840309"/>
            <a:ext cx="13233" cy="832850"/>
          </a:xfrm>
          <a:prstGeom prst="straightConnector1">
            <a:avLst/>
          </a:prstGeom>
          <a:noFill/>
          <a:ln w="38100" cap="flat" cmpd="sng">
            <a:solidFill>
              <a:schemeClr val="tx1"/>
            </a:solidFill>
            <a:prstDash val="solid"/>
            <a:round/>
            <a:headEnd type="none" w="lg" len="lg"/>
            <a:tailEnd type="triangle" w="lg" len="lg"/>
          </a:ln>
        </p:spPr>
      </p:cxnSp>
      <p:cxnSp>
        <p:nvCxnSpPr>
          <p:cNvPr id="307" name="Shape 307"/>
          <p:cNvCxnSpPr/>
          <p:nvPr/>
        </p:nvCxnSpPr>
        <p:spPr>
          <a:xfrm flipH="1" flipV="1">
            <a:off x="6661018" y="1853419"/>
            <a:ext cx="2672" cy="819740"/>
          </a:xfrm>
          <a:prstGeom prst="straightConnector1">
            <a:avLst/>
          </a:prstGeom>
          <a:noFill/>
          <a:ln w="38100" cap="flat" cmpd="sng">
            <a:solidFill>
              <a:schemeClr val="tx1"/>
            </a:solidFill>
            <a:prstDash val="solid"/>
            <a:round/>
            <a:headEnd type="none" w="lg" len="lg"/>
            <a:tailEnd type="triangle" w="lg" len="lg"/>
          </a:ln>
        </p:spPr>
      </p:cxnSp>
      <p:cxnSp>
        <p:nvCxnSpPr>
          <p:cNvPr id="308" name="Shape 308"/>
          <p:cNvCxnSpPr>
            <a:stCxn id="78" idx="3"/>
            <a:endCxn id="81" idx="1"/>
          </p:cNvCxnSpPr>
          <p:nvPr/>
        </p:nvCxnSpPr>
        <p:spPr>
          <a:xfrm>
            <a:off x="6831604" y="1653298"/>
            <a:ext cx="897421" cy="488944"/>
          </a:xfrm>
          <a:prstGeom prst="curvedConnector3">
            <a:avLst>
              <a:gd name="adj1" fmla="val 50000"/>
            </a:avLst>
          </a:prstGeom>
          <a:noFill/>
          <a:ln w="38100" cap="flat" cmpd="sng">
            <a:solidFill>
              <a:schemeClr val="tx1"/>
            </a:solidFill>
            <a:prstDash val="solid"/>
            <a:round/>
            <a:headEnd type="none" w="lg" len="lg"/>
            <a:tailEnd type="triangle" w="lg" len="lg"/>
          </a:ln>
        </p:spPr>
      </p:cxnSp>
      <p:sp>
        <p:nvSpPr>
          <p:cNvPr id="73" name="Oval 72"/>
          <p:cNvSpPr/>
          <p:nvPr/>
        </p:nvSpPr>
        <p:spPr>
          <a:xfrm>
            <a:off x="7571304" y="696675"/>
            <a:ext cx="1303254" cy="59383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ysClr val="windowText" lastClr="000000"/>
                </a:solidFill>
              </a:rPr>
              <a:t>Program</a:t>
            </a:r>
          </a:p>
        </p:txBody>
      </p:sp>
      <p:sp>
        <p:nvSpPr>
          <p:cNvPr id="26" name="Rounded Rectangle 25"/>
          <p:cNvSpPr/>
          <p:nvPr/>
        </p:nvSpPr>
        <p:spPr>
          <a:xfrm>
            <a:off x="4228662" y="1531818"/>
            <a:ext cx="995668" cy="4137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ysClr val="windowText" lastClr="000000"/>
                </a:solidFill>
              </a:rPr>
              <a:t>instruction</a:t>
            </a:r>
          </a:p>
        </p:txBody>
      </p:sp>
      <p:sp>
        <p:nvSpPr>
          <p:cNvPr id="75" name="Rounded Rectangle 74"/>
          <p:cNvSpPr/>
          <p:nvPr/>
        </p:nvSpPr>
        <p:spPr>
          <a:xfrm>
            <a:off x="5375013" y="1476368"/>
            <a:ext cx="458539" cy="3538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3</a:t>
            </a:r>
          </a:p>
        </p:txBody>
      </p:sp>
      <p:sp>
        <p:nvSpPr>
          <p:cNvPr id="76" name="Rounded Rectangle 75"/>
          <p:cNvSpPr/>
          <p:nvPr/>
        </p:nvSpPr>
        <p:spPr>
          <a:xfrm>
            <a:off x="5874039" y="1476368"/>
            <a:ext cx="458539" cy="3538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5</a:t>
            </a:r>
          </a:p>
        </p:txBody>
      </p:sp>
      <p:sp>
        <p:nvSpPr>
          <p:cNvPr id="77" name="Rectangle 76"/>
          <p:cNvSpPr/>
          <p:nvPr/>
        </p:nvSpPr>
        <p:spPr>
          <a:xfrm>
            <a:off x="5388996" y="2655984"/>
            <a:ext cx="1432905" cy="3538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2800" b="1" dirty="0">
                <a:solidFill>
                  <a:sysClr val="windowText" lastClr="000000"/>
                </a:solidFill>
              </a:rPr>
              <a:t>+</a:t>
            </a:r>
          </a:p>
        </p:txBody>
      </p:sp>
      <p:sp>
        <p:nvSpPr>
          <p:cNvPr id="78" name="Rounded Rectangle 77"/>
          <p:cNvSpPr/>
          <p:nvPr/>
        </p:nvSpPr>
        <p:spPr>
          <a:xfrm>
            <a:off x="6373065" y="1476368"/>
            <a:ext cx="458539" cy="3538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8</a:t>
            </a:r>
          </a:p>
        </p:txBody>
      </p:sp>
      <p:sp>
        <p:nvSpPr>
          <p:cNvPr id="79" name="Rounded Rectangle 78"/>
          <p:cNvSpPr/>
          <p:nvPr/>
        </p:nvSpPr>
        <p:spPr>
          <a:xfrm>
            <a:off x="7729025" y="1555939"/>
            <a:ext cx="458539" cy="35385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A</a:t>
            </a:r>
          </a:p>
        </p:txBody>
      </p:sp>
      <p:sp>
        <p:nvSpPr>
          <p:cNvPr id="80" name="Rounded Rectangle 79"/>
          <p:cNvSpPr/>
          <p:nvPr/>
        </p:nvSpPr>
        <p:spPr>
          <a:xfrm>
            <a:off x="8213551" y="1555938"/>
            <a:ext cx="458539" cy="35385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B</a:t>
            </a:r>
          </a:p>
        </p:txBody>
      </p:sp>
      <p:sp>
        <p:nvSpPr>
          <p:cNvPr id="81" name="Rounded Rectangle 80"/>
          <p:cNvSpPr/>
          <p:nvPr/>
        </p:nvSpPr>
        <p:spPr>
          <a:xfrm>
            <a:off x="7729025" y="1965312"/>
            <a:ext cx="458539" cy="35385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C</a:t>
            </a:r>
          </a:p>
        </p:txBody>
      </p:sp>
      <p:cxnSp>
        <p:nvCxnSpPr>
          <p:cNvPr id="117" name="Shape 305"/>
          <p:cNvCxnSpPr>
            <a:stCxn id="80" idx="0"/>
            <a:endCxn id="75" idx="0"/>
          </p:cNvCxnSpPr>
          <p:nvPr/>
        </p:nvCxnSpPr>
        <p:spPr>
          <a:xfrm rot="16200000" flipV="1">
            <a:off x="6983767" y="96884"/>
            <a:ext cx="79570" cy="2838538"/>
          </a:xfrm>
          <a:prstGeom prst="curvedConnector3">
            <a:avLst>
              <a:gd name="adj1" fmla="val 493699"/>
            </a:avLst>
          </a:prstGeom>
          <a:noFill/>
          <a:ln w="38100" cap="flat" cmpd="sng">
            <a:solidFill>
              <a:schemeClr val="tx1"/>
            </a:solidFill>
            <a:prstDash val="solid"/>
            <a:round/>
            <a:headEnd type="none" w="lg" len="lg"/>
            <a:tailEnd type="triangle" w="lg" len="lg"/>
          </a:ln>
        </p:spPr>
      </p:cxnSp>
    </p:spTree>
    <p:extLst>
      <p:ext uri="{BB962C8B-B14F-4D97-AF65-F5344CB8AC3E}">
        <p14:creationId xmlns:p14="http://schemas.microsoft.com/office/powerpoint/2010/main" val="2134190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73" grpId="0" animBg="1"/>
      <p:bldP spid="26" grpId="0" animBg="1"/>
      <p:bldP spid="75" grpId="0" animBg="1"/>
      <p:bldP spid="76" grpId="0" animBg="1"/>
      <p:bldP spid="77" grpId="0" animBg="1"/>
      <p:bldP spid="78" grpId="0" animBg="1"/>
      <p:bldP spid="79" grpId="0" animBg="1"/>
      <p:bldP spid="80"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Zooming in</a:t>
            </a:r>
          </a:p>
        </p:txBody>
      </p:sp>
      <p:sp>
        <p:nvSpPr>
          <p:cNvPr id="3" name="Content Placeholder 2"/>
          <p:cNvSpPr>
            <a:spLocks noGrp="1"/>
          </p:cNvSpPr>
          <p:nvPr>
            <p:ph idx="1"/>
          </p:nvPr>
        </p:nvSpPr>
        <p:spPr>
          <a:xfrm>
            <a:off x="152400" y="495301"/>
            <a:ext cx="8763000" cy="609599"/>
          </a:xfrm>
        </p:spPr>
        <p:txBody>
          <a:bodyPr/>
          <a:lstStyle/>
          <a:p>
            <a:r>
              <a:rPr lang="en-US" dirty="0"/>
              <a:t>there are a few major parts of any CPU:</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11</a:t>
            </a:fld>
            <a:endParaRPr lang="en-US"/>
          </a:p>
        </p:txBody>
      </p:sp>
      <p:sp>
        <p:nvSpPr>
          <p:cNvPr id="11" name="Rounded Rectangle 10"/>
          <p:cNvSpPr/>
          <p:nvPr/>
        </p:nvSpPr>
        <p:spPr>
          <a:xfrm>
            <a:off x="3464354" y="952500"/>
            <a:ext cx="2057401" cy="1684771"/>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800" b="1" dirty="0">
                <a:solidFill>
                  <a:schemeClr val="bg1"/>
                </a:solidFill>
              </a:rPr>
              <a:t>Control</a:t>
            </a:r>
            <a:endParaRPr lang="en-US" sz="1400" b="1" dirty="0">
              <a:solidFill>
                <a:schemeClr val="bg1"/>
              </a:solidFill>
            </a:endParaRPr>
          </a:p>
        </p:txBody>
      </p:sp>
      <p:sp>
        <p:nvSpPr>
          <p:cNvPr id="12" name="Rounded Rectangle 11"/>
          <p:cNvSpPr/>
          <p:nvPr/>
        </p:nvSpPr>
        <p:spPr>
          <a:xfrm>
            <a:off x="1122577" y="2286214"/>
            <a:ext cx="2057401" cy="168477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800" b="1" dirty="0">
                <a:solidFill>
                  <a:schemeClr val="bg1"/>
                </a:solidFill>
              </a:rPr>
              <a:t>Registers</a:t>
            </a:r>
            <a:endParaRPr lang="en-US" sz="1400" b="1" dirty="0">
              <a:solidFill>
                <a:schemeClr val="bg1"/>
              </a:solidFill>
            </a:endParaRPr>
          </a:p>
        </p:txBody>
      </p:sp>
      <p:sp>
        <p:nvSpPr>
          <p:cNvPr id="13" name="Rounded Rectangle 12"/>
          <p:cNvSpPr/>
          <p:nvPr/>
        </p:nvSpPr>
        <p:spPr>
          <a:xfrm>
            <a:off x="5978954" y="2282010"/>
            <a:ext cx="2057401" cy="1684771"/>
          </a:xfrm>
          <a:prstGeom prst="round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800" b="1" dirty="0">
                <a:solidFill>
                  <a:schemeClr val="bg1"/>
                </a:solidFill>
              </a:rPr>
              <a:t>ALU</a:t>
            </a:r>
          </a:p>
        </p:txBody>
      </p:sp>
      <p:sp>
        <p:nvSpPr>
          <p:cNvPr id="16" name="TextBox 15"/>
          <p:cNvSpPr txBox="1"/>
          <p:nvPr/>
        </p:nvSpPr>
        <p:spPr>
          <a:xfrm>
            <a:off x="1396049" y="2434411"/>
            <a:ext cx="524503" cy="461665"/>
          </a:xfrm>
          <a:prstGeom prst="rect">
            <a:avLst/>
          </a:prstGeom>
          <a:noFill/>
        </p:spPr>
        <p:txBody>
          <a:bodyPr wrap="none" rtlCol="0">
            <a:spAutoFit/>
          </a:bodyPr>
          <a:lstStyle/>
          <a:p>
            <a:r>
              <a:rPr lang="en-US" sz="2400" b="1" dirty="0">
                <a:solidFill>
                  <a:schemeClr val="bg1"/>
                </a:solidFill>
                <a:latin typeface="Consolas" charset="0"/>
                <a:ea typeface="Consolas" charset="0"/>
                <a:cs typeface="Consolas" charset="0"/>
              </a:rPr>
              <a:t>t0</a:t>
            </a:r>
          </a:p>
        </p:txBody>
      </p:sp>
      <p:sp>
        <p:nvSpPr>
          <p:cNvPr id="17" name="TextBox 16"/>
          <p:cNvSpPr txBox="1"/>
          <p:nvPr/>
        </p:nvSpPr>
        <p:spPr>
          <a:xfrm>
            <a:off x="2300819" y="2603485"/>
            <a:ext cx="524503" cy="461665"/>
          </a:xfrm>
          <a:prstGeom prst="rect">
            <a:avLst/>
          </a:prstGeom>
          <a:noFill/>
        </p:spPr>
        <p:txBody>
          <a:bodyPr wrap="none" rtlCol="0">
            <a:spAutoFit/>
          </a:bodyPr>
          <a:lstStyle/>
          <a:p>
            <a:r>
              <a:rPr lang="en-US" sz="2400" b="1" dirty="0">
                <a:solidFill>
                  <a:schemeClr val="bg1"/>
                </a:solidFill>
                <a:latin typeface="Consolas" charset="0"/>
                <a:ea typeface="Consolas" charset="0"/>
                <a:cs typeface="Consolas" charset="0"/>
              </a:rPr>
              <a:t>s4</a:t>
            </a:r>
          </a:p>
        </p:txBody>
      </p:sp>
      <p:sp>
        <p:nvSpPr>
          <p:cNvPr id="18" name="TextBox 17"/>
          <p:cNvSpPr txBox="1"/>
          <p:nvPr/>
        </p:nvSpPr>
        <p:spPr>
          <a:xfrm>
            <a:off x="1866209" y="2857495"/>
            <a:ext cx="524503" cy="461665"/>
          </a:xfrm>
          <a:prstGeom prst="rect">
            <a:avLst/>
          </a:prstGeom>
          <a:noFill/>
        </p:spPr>
        <p:txBody>
          <a:bodyPr wrap="none" rtlCol="0">
            <a:spAutoFit/>
          </a:bodyPr>
          <a:lstStyle/>
          <a:p>
            <a:r>
              <a:rPr lang="en-US" sz="2400" b="1" dirty="0">
                <a:solidFill>
                  <a:schemeClr val="bg1"/>
                </a:solidFill>
                <a:latin typeface="Consolas" charset="0"/>
                <a:ea typeface="Consolas" charset="0"/>
                <a:cs typeface="Consolas" charset="0"/>
              </a:rPr>
              <a:t>at</a:t>
            </a:r>
          </a:p>
        </p:txBody>
      </p:sp>
      <p:sp>
        <p:nvSpPr>
          <p:cNvPr id="19" name="TextBox 18"/>
          <p:cNvSpPr txBox="1"/>
          <p:nvPr/>
        </p:nvSpPr>
        <p:spPr>
          <a:xfrm>
            <a:off x="2044405" y="2354207"/>
            <a:ext cx="524503" cy="461665"/>
          </a:xfrm>
          <a:prstGeom prst="rect">
            <a:avLst/>
          </a:prstGeom>
          <a:noFill/>
        </p:spPr>
        <p:txBody>
          <a:bodyPr wrap="none" rtlCol="0">
            <a:spAutoFit/>
          </a:bodyPr>
          <a:lstStyle/>
          <a:p>
            <a:r>
              <a:rPr lang="en-US" sz="2400" b="1" dirty="0" err="1">
                <a:solidFill>
                  <a:schemeClr val="bg1"/>
                </a:solidFill>
                <a:latin typeface="Consolas" charset="0"/>
                <a:ea typeface="Consolas" charset="0"/>
                <a:cs typeface="Consolas" charset="0"/>
              </a:rPr>
              <a:t>fp</a:t>
            </a:r>
            <a:endParaRPr lang="en-US" sz="2400" b="1" dirty="0">
              <a:solidFill>
                <a:schemeClr val="bg1"/>
              </a:solidFill>
              <a:latin typeface="Consolas" charset="0"/>
              <a:ea typeface="Consolas" charset="0"/>
              <a:cs typeface="Consolas" charset="0"/>
            </a:endParaRPr>
          </a:p>
        </p:txBody>
      </p:sp>
      <p:sp>
        <p:nvSpPr>
          <p:cNvPr id="20" name="TextBox 19"/>
          <p:cNvSpPr txBox="1"/>
          <p:nvPr/>
        </p:nvSpPr>
        <p:spPr>
          <a:xfrm>
            <a:off x="2228599" y="3189277"/>
            <a:ext cx="864339" cy="461665"/>
          </a:xfrm>
          <a:prstGeom prst="rect">
            <a:avLst/>
          </a:prstGeom>
          <a:noFill/>
        </p:spPr>
        <p:txBody>
          <a:bodyPr wrap="none" rtlCol="0">
            <a:spAutoFit/>
          </a:bodyPr>
          <a:lstStyle/>
          <a:p>
            <a:r>
              <a:rPr lang="en-US" sz="2400" b="1" dirty="0" err="1">
                <a:solidFill>
                  <a:schemeClr val="bg1"/>
                </a:solidFill>
                <a:latin typeface="Consolas" charset="0"/>
                <a:ea typeface="Consolas" charset="0"/>
                <a:cs typeface="Consolas" charset="0"/>
              </a:rPr>
              <a:t>eax</a:t>
            </a:r>
            <a:r>
              <a:rPr lang="en-US" sz="2400" b="1" dirty="0">
                <a:solidFill>
                  <a:schemeClr val="bg1"/>
                </a:solidFill>
                <a:latin typeface="Consolas" charset="0"/>
                <a:ea typeface="Consolas" charset="0"/>
                <a:cs typeface="Consolas" charset="0"/>
              </a:rPr>
              <a:t>?</a:t>
            </a:r>
          </a:p>
        </p:txBody>
      </p:sp>
      <p:sp>
        <p:nvSpPr>
          <p:cNvPr id="21" name="TextBox 20"/>
          <p:cNvSpPr txBox="1"/>
          <p:nvPr/>
        </p:nvSpPr>
        <p:spPr>
          <a:xfrm>
            <a:off x="1403661" y="3124395"/>
            <a:ext cx="524503" cy="461665"/>
          </a:xfrm>
          <a:prstGeom prst="rect">
            <a:avLst/>
          </a:prstGeom>
          <a:noFill/>
        </p:spPr>
        <p:txBody>
          <a:bodyPr wrap="none" rtlCol="0">
            <a:spAutoFit/>
          </a:bodyPr>
          <a:lstStyle/>
          <a:p>
            <a:r>
              <a:rPr lang="en-US" sz="2400" b="1" dirty="0" err="1">
                <a:solidFill>
                  <a:schemeClr val="bg1"/>
                </a:solidFill>
                <a:latin typeface="Consolas" charset="0"/>
                <a:ea typeface="Consolas" charset="0"/>
                <a:cs typeface="Consolas" charset="0"/>
              </a:rPr>
              <a:t>sp</a:t>
            </a:r>
            <a:endParaRPr lang="en-US" sz="2400" b="1" dirty="0">
              <a:solidFill>
                <a:schemeClr val="bg1"/>
              </a:solidFill>
              <a:latin typeface="Consolas" charset="0"/>
              <a:ea typeface="Consolas" charset="0"/>
              <a:cs typeface="Consolas" charset="0"/>
            </a:endParaRPr>
          </a:p>
        </p:txBody>
      </p:sp>
      <p:sp>
        <p:nvSpPr>
          <p:cNvPr id="22" name="TextBox 21"/>
          <p:cNvSpPr txBox="1"/>
          <p:nvPr/>
        </p:nvSpPr>
        <p:spPr>
          <a:xfrm>
            <a:off x="6354252" y="2366877"/>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4" name="TextBox 23"/>
          <p:cNvSpPr txBox="1"/>
          <p:nvPr/>
        </p:nvSpPr>
        <p:spPr>
          <a:xfrm>
            <a:off x="6779291" y="2554262"/>
            <a:ext cx="410690" cy="584775"/>
          </a:xfrm>
          <a:prstGeom prst="rect">
            <a:avLst/>
          </a:prstGeom>
          <a:noFill/>
        </p:spPr>
        <p:txBody>
          <a:bodyPr wrap="none" rtlCol="0">
            <a:spAutoFit/>
          </a:bodyPr>
          <a:lstStyle/>
          <a:p>
            <a:r>
              <a:rPr lang="en-US" sz="3200" b="1">
                <a:solidFill>
                  <a:schemeClr val="bg1"/>
                </a:solidFill>
                <a:latin typeface="Consolas" charset="0"/>
                <a:ea typeface="Consolas" charset="0"/>
                <a:cs typeface="Consolas" charset="0"/>
              </a:rPr>
              <a:t>-</a:t>
            </a:r>
            <a:endParaRPr lang="en-US" sz="3200" b="1" dirty="0">
              <a:solidFill>
                <a:schemeClr val="bg1"/>
              </a:solidFill>
              <a:latin typeface="Consolas" charset="0"/>
              <a:ea typeface="Consolas" charset="0"/>
              <a:cs typeface="Consolas" charset="0"/>
            </a:endParaRPr>
          </a:p>
        </p:txBody>
      </p:sp>
      <p:sp>
        <p:nvSpPr>
          <p:cNvPr id="25" name="TextBox 24"/>
          <p:cNvSpPr txBox="1"/>
          <p:nvPr/>
        </p:nvSpPr>
        <p:spPr>
          <a:xfrm>
            <a:off x="7200626" y="2392048"/>
            <a:ext cx="410690" cy="584775"/>
          </a:xfrm>
          <a:prstGeom prst="rect">
            <a:avLst/>
          </a:prstGeom>
          <a:noFill/>
        </p:spPr>
        <p:txBody>
          <a:bodyPr wrap="none" rtlCol="0">
            <a:spAutoFit/>
          </a:bodyPr>
          <a:lstStyle/>
          <a:p>
            <a:r>
              <a:rPr lang="en-US" sz="3200" b="1">
                <a:solidFill>
                  <a:schemeClr val="bg1"/>
                </a:solidFill>
                <a:latin typeface="Consolas" charset="0"/>
                <a:ea typeface="Consolas" charset="0"/>
                <a:cs typeface="Consolas" charset="0"/>
              </a:rPr>
              <a:t>×</a:t>
            </a:r>
            <a:endParaRPr lang="en-US" sz="3200" b="1" dirty="0">
              <a:solidFill>
                <a:schemeClr val="bg1"/>
              </a:solidFill>
              <a:latin typeface="Consolas" charset="0"/>
              <a:ea typeface="Consolas" charset="0"/>
              <a:cs typeface="Consolas" charset="0"/>
            </a:endParaRPr>
          </a:p>
        </p:txBody>
      </p:sp>
      <p:sp>
        <p:nvSpPr>
          <p:cNvPr id="26" name="TextBox 25"/>
          <p:cNvSpPr txBox="1"/>
          <p:nvPr/>
        </p:nvSpPr>
        <p:spPr>
          <a:xfrm>
            <a:off x="6819567" y="2247900"/>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7" name="TextBox 26"/>
          <p:cNvSpPr txBox="1"/>
          <p:nvPr/>
        </p:nvSpPr>
        <p:spPr>
          <a:xfrm>
            <a:off x="6173778" y="2825231"/>
            <a:ext cx="38985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8" name="TextBox 27"/>
          <p:cNvSpPr txBox="1"/>
          <p:nvPr/>
        </p:nvSpPr>
        <p:spPr>
          <a:xfrm>
            <a:off x="6483871" y="2910098"/>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sp>
        <p:nvSpPr>
          <p:cNvPr id="29" name="TextBox 28"/>
          <p:cNvSpPr txBox="1"/>
          <p:nvPr/>
        </p:nvSpPr>
        <p:spPr>
          <a:xfrm rot="10800000">
            <a:off x="6894561" y="3032062"/>
            <a:ext cx="410690"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&amp;</a:t>
            </a:r>
          </a:p>
        </p:txBody>
      </p:sp>
      <p:sp>
        <p:nvSpPr>
          <p:cNvPr id="30" name="Rounded Rectangle 29"/>
          <p:cNvSpPr/>
          <p:nvPr/>
        </p:nvSpPr>
        <p:spPr>
          <a:xfrm rot="10800000">
            <a:off x="-1871845" y="2136961"/>
            <a:ext cx="1619529" cy="2194931"/>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t"/>
          <a:lstStyle/>
          <a:p>
            <a:pPr algn="ctr"/>
            <a:r>
              <a:rPr lang="en-US" sz="1800" b="1" dirty="0">
                <a:solidFill>
                  <a:schemeClr val="bg1"/>
                </a:solidFill>
              </a:rPr>
              <a:t> hi </a:t>
            </a:r>
            <a:r>
              <a:rPr lang="en-US" sz="1800" b="1" dirty="0" err="1">
                <a:solidFill>
                  <a:schemeClr val="bg1"/>
                </a:solidFill>
              </a:rPr>
              <a:t>i'm</a:t>
            </a:r>
            <a:r>
              <a:rPr lang="en-US" sz="1800" b="1" dirty="0">
                <a:solidFill>
                  <a:schemeClr val="bg1"/>
                </a:solidFill>
              </a:rPr>
              <a:t> memory!!</a:t>
            </a:r>
            <a:endParaRPr lang="en-US" sz="1400" b="1" dirty="0">
              <a:solidFill>
                <a:schemeClr val="bg1"/>
              </a:solidFill>
            </a:endParaRPr>
          </a:p>
        </p:txBody>
      </p:sp>
      <p:sp>
        <p:nvSpPr>
          <p:cNvPr id="32" name="TextBox 31"/>
          <p:cNvSpPr txBox="1"/>
          <p:nvPr/>
        </p:nvSpPr>
        <p:spPr>
          <a:xfrm>
            <a:off x="533400" y="4166094"/>
            <a:ext cx="3235754" cy="769441"/>
          </a:xfrm>
          <a:prstGeom prst="rect">
            <a:avLst/>
          </a:prstGeom>
          <a:noFill/>
        </p:spPr>
        <p:txBody>
          <a:bodyPr wrap="square" rtlCol="0">
            <a:spAutoFit/>
          </a:bodyPr>
          <a:lstStyle/>
          <a:p>
            <a:pPr algn="ctr"/>
            <a:r>
              <a:rPr lang="en-US" sz="2200" b="1" dirty="0"/>
              <a:t>registers </a:t>
            </a:r>
            <a:r>
              <a:rPr lang="en-US" sz="2200" dirty="0"/>
              <a:t>hold the values being computed</a:t>
            </a:r>
          </a:p>
        </p:txBody>
      </p:sp>
      <p:sp>
        <p:nvSpPr>
          <p:cNvPr id="33" name="TextBox 32"/>
          <p:cNvSpPr txBox="1"/>
          <p:nvPr/>
        </p:nvSpPr>
        <p:spPr>
          <a:xfrm>
            <a:off x="5632633" y="4169375"/>
            <a:ext cx="2704006" cy="769441"/>
          </a:xfrm>
          <a:prstGeom prst="rect">
            <a:avLst/>
          </a:prstGeom>
          <a:noFill/>
        </p:spPr>
        <p:txBody>
          <a:bodyPr wrap="square" rtlCol="0">
            <a:spAutoFit/>
          </a:bodyPr>
          <a:lstStyle/>
          <a:p>
            <a:pPr algn="ctr"/>
            <a:r>
              <a:rPr lang="en-US" sz="2200" dirty="0"/>
              <a:t>the </a:t>
            </a:r>
            <a:r>
              <a:rPr lang="en-US" sz="2200" b="1" dirty="0"/>
              <a:t>ALU</a:t>
            </a:r>
            <a:r>
              <a:rPr lang="en-US" sz="2200" dirty="0"/>
              <a:t> computes </a:t>
            </a:r>
            <a:r>
              <a:rPr lang="en-US" sz="2200" i="1" dirty="0"/>
              <a:t>new</a:t>
            </a:r>
            <a:r>
              <a:rPr lang="en-US" sz="2200" dirty="0"/>
              <a:t> values</a:t>
            </a:r>
          </a:p>
        </p:txBody>
      </p:sp>
      <p:sp>
        <p:nvSpPr>
          <p:cNvPr id="34" name="TextBox 33"/>
          <p:cNvSpPr txBox="1"/>
          <p:nvPr/>
        </p:nvSpPr>
        <p:spPr>
          <a:xfrm>
            <a:off x="7251634" y="2863621"/>
            <a:ext cx="595035" cy="584775"/>
          </a:xfrm>
          <a:prstGeom prst="rect">
            <a:avLst/>
          </a:prstGeom>
          <a:noFill/>
        </p:spPr>
        <p:txBody>
          <a:bodyPr wrap="none" rtlCol="0">
            <a:spAutoFit/>
          </a:bodyPr>
          <a:lstStyle/>
          <a:p>
            <a:r>
              <a:rPr lang="en-US" sz="3200" b="1" dirty="0">
                <a:solidFill>
                  <a:schemeClr val="bg1"/>
                </a:solidFill>
                <a:latin typeface="Consolas" charset="0"/>
                <a:ea typeface="Consolas" charset="0"/>
                <a:cs typeface="Consolas" charset="0"/>
              </a:rPr>
              <a:t>☃</a:t>
            </a:r>
          </a:p>
        </p:txBody>
      </p:sp>
      <p:cxnSp>
        <p:nvCxnSpPr>
          <p:cNvPr id="36" name="Straight Arrow Connector 35"/>
          <p:cNvCxnSpPr/>
          <p:nvPr/>
        </p:nvCxnSpPr>
        <p:spPr>
          <a:xfrm>
            <a:off x="3179978" y="3518168"/>
            <a:ext cx="2798976"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23066" y="1176183"/>
            <a:ext cx="1451038" cy="923330"/>
          </a:xfrm>
          <a:prstGeom prst="rect">
            <a:avLst/>
          </a:prstGeom>
          <a:noFill/>
        </p:spPr>
        <p:txBody>
          <a:bodyPr wrap="none" rtlCol="0">
            <a:spAutoFit/>
          </a:bodyPr>
          <a:lstStyle/>
          <a:p>
            <a:r>
              <a:rPr lang="en-US" sz="1800" b="1" dirty="0">
                <a:solidFill>
                  <a:schemeClr val="bg1"/>
                </a:solidFill>
                <a:latin typeface="Consolas" charset="0"/>
                <a:ea typeface="Consolas" charset="0"/>
                <a:cs typeface="Consolas" charset="0"/>
              </a:rPr>
              <a:t>if(add)</a:t>
            </a:r>
          </a:p>
          <a:p>
            <a:r>
              <a:rPr lang="en-US" sz="1800" b="1" dirty="0">
                <a:solidFill>
                  <a:schemeClr val="bg1"/>
                </a:solidFill>
                <a:latin typeface="Consolas" charset="0"/>
                <a:ea typeface="Consolas" charset="0"/>
                <a:cs typeface="Consolas" charset="0"/>
              </a:rPr>
              <a:t>  do this</a:t>
            </a:r>
          </a:p>
          <a:p>
            <a:r>
              <a:rPr lang="en-US" sz="1800" b="1" dirty="0">
                <a:solidFill>
                  <a:schemeClr val="bg1"/>
                </a:solidFill>
                <a:latin typeface="Consolas" charset="0"/>
                <a:ea typeface="Consolas" charset="0"/>
                <a:cs typeface="Consolas" charset="0"/>
              </a:rPr>
              <a:t>else if...</a:t>
            </a:r>
          </a:p>
        </p:txBody>
      </p:sp>
      <p:sp>
        <p:nvSpPr>
          <p:cNvPr id="38" name="TextBox 37"/>
          <p:cNvSpPr txBox="1"/>
          <p:nvPr/>
        </p:nvSpPr>
        <p:spPr>
          <a:xfrm>
            <a:off x="3526299" y="3494873"/>
            <a:ext cx="2106334" cy="769441"/>
          </a:xfrm>
          <a:prstGeom prst="rect">
            <a:avLst/>
          </a:prstGeom>
          <a:noFill/>
        </p:spPr>
        <p:txBody>
          <a:bodyPr wrap="square" rtlCol="0">
            <a:spAutoFit/>
          </a:bodyPr>
          <a:lstStyle/>
          <a:p>
            <a:pPr algn="ctr"/>
            <a:r>
              <a:rPr lang="en-US" sz="2200" b="1" dirty="0"/>
              <a:t>values</a:t>
            </a:r>
            <a:r>
              <a:rPr lang="en-US" sz="2200" dirty="0"/>
              <a:t> move between them</a:t>
            </a:r>
          </a:p>
        </p:txBody>
      </p:sp>
      <p:sp>
        <p:nvSpPr>
          <p:cNvPr id="39" name="TextBox 38"/>
          <p:cNvSpPr txBox="1"/>
          <p:nvPr/>
        </p:nvSpPr>
        <p:spPr>
          <a:xfrm>
            <a:off x="5471462" y="1029088"/>
            <a:ext cx="3026348" cy="1107996"/>
          </a:xfrm>
          <a:prstGeom prst="rect">
            <a:avLst/>
          </a:prstGeom>
          <a:noFill/>
        </p:spPr>
        <p:txBody>
          <a:bodyPr wrap="square" rtlCol="0">
            <a:spAutoFit/>
          </a:bodyPr>
          <a:lstStyle/>
          <a:p>
            <a:pPr algn="ctr"/>
            <a:r>
              <a:rPr lang="en-US" sz="2200" b="1" dirty="0"/>
              <a:t>the control </a:t>
            </a:r>
            <a:r>
              <a:rPr lang="en-US" sz="2200" dirty="0"/>
              <a:t>tells everything else </a:t>
            </a:r>
            <a:r>
              <a:rPr lang="en-US" sz="2200" b="1" dirty="0"/>
              <a:t>what to do, and when</a:t>
            </a:r>
          </a:p>
        </p:txBody>
      </p:sp>
      <p:cxnSp>
        <p:nvCxnSpPr>
          <p:cNvPr id="42" name="Curved Connector 41"/>
          <p:cNvCxnSpPr>
            <a:endCxn id="12" idx="3"/>
          </p:cNvCxnSpPr>
          <p:nvPr/>
        </p:nvCxnSpPr>
        <p:spPr>
          <a:xfrm rot="10800000" flipV="1">
            <a:off x="3179978" y="2637270"/>
            <a:ext cx="589176" cy="491329"/>
          </a:xfrm>
          <a:prstGeom prst="curvedConnector3">
            <a:avLst>
              <a:gd name="adj1" fmla="val -296"/>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13" idx="1"/>
          </p:cNvCxnSpPr>
          <p:nvPr/>
        </p:nvCxnSpPr>
        <p:spPr>
          <a:xfrm>
            <a:off x="5173393" y="2636445"/>
            <a:ext cx="805561" cy="487951"/>
          </a:xfrm>
          <a:prstGeom prst="curvedConnector3">
            <a:avLst>
              <a:gd name="adj1" fmla="val 60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33726" y="2895873"/>
            <a:ext cx="2106334" cy="338554"/>
          </a:xfrm>
          <a:prstGeom prst="rect">
            <a:avLst/>
          </a:prstGeom>
          <a:noFill/>
        </p:spPr>
        <p:txBody>
          <a:bodyPr wrap="square" rtlCol="0">
            <a:spAutoFit/>
          </a:bodyPr>
          <a:lstStyle/>
          <a:p>
            <a:pPr algn="ctr"/>
            <a:r>
              <a:rPr lang="en-US" sz="1600" b="1" dirty="0">
                <a:solidFill>
                  <a:srgbClr val="00B0F0"/>
                </a:solidFill>
              </a:rPr>
              <a:t>control signals!</a:t>
            </a:r>
            <a:endParaRPr lang="en-US" sz="1600" dirty="0">
              <a:solidFill>
                <a:srgbClr val="00B0F0"/>
              </a:solidFill>
            </a:endParaRPr>
          </a:p>
        </p:txBody>
      </p:sp>
    </p:spTree>
    <p:extLst>
      <p:ext uri="{BB962C8B-B14F-4D97-AF65-F5344CB8AC3E}">
        <p14:creationId xmlns:p14="http://schemas.microsoft.com/office/powerpoint/2010/main" val="2630660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400"/>
                            </p:stCondLst>
                            <p:childTnLst>
                              <p:par>
                                <p:cTn id="36" presetID="1" presetClass="entr" presetSubtype="0" fill="hold" grpId="0" nodeType="afterEffect">
                                  <p:stCondLst>
                                    <p:cond delay="20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600"/>
                            </p:stCondLst>
                            <p:childTnLst>
                              <p:par>
                                <p:cTn id="39" presetID="1" presetClass="entr" presetSubtype="0" fill="hold" grpId="0" nodeType="afterEffect">
                                  <p:stCondLst>
                                    <p:cond delay="200"/>
                                  </p:stCondLst>
                                  <p:childTnLst>
                                    <p:set>
                                      <p:cBhvr>
                                        <p:cTn id="40" dur="1" fill="hold">
                                          <p:stCondLst>
                                            <p:cond delay="0"/>
                                          </p:stCondLst>
                                        </p:cTn>
                                        <p:tgtEl>
                                          <p:spTgt spid="26"/>
                                        </p:tgtEl>
                                        <p:attrNameLst>
                                          <p:attrName>style.visibility</p:attrName>
                                        </p:attrNameLst>
                                      </p:cBhvr>
                                      <p:to>
                                        <p:strVal val="visible"/>
                                      </p:to>
                                    </p:set>
                                  </p:childTnLst>
                                </p:cTn>
                              </p:par>
                            </p:childTnLst>
                          </p:cTn>
                        </p:par>
                        <p:par>
                          <p:cTn id="41" fill="hold">
                            <p:stCondLst>
                              <p:cond delay="800"/>
                            </p:stCondLst>
                            <p:childTnLst>
                              <p:par>
                                <p:cTn id="42" presetID="1" presetClass="entr" presetSubtype="0" fill="hold" grpId="0" nodeType="afterEffect">
                                  <p:stCondLst>
                                    <p:cond delay="20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2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200"/>
                            </p:stCondLst>
                            <p:childTnLst>
                              <p:par>
                                <p:cTn id="48" presetID="1" presetClass="entr" presetSubtype="0" fill="hold" grpId="0" nodeType="afterEffect">
                                  <p:stCondLst>
                                    <p:cond delay="20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p:stCondLst>
                              <p:cond delay="1400"/>
                            </p:stCondLst>
                            <p:childTnLst>
                              <p:par>
                                <p:cTn id="51" presetID="1" presetClass="entr" presetSubtype="0" fill="hold" grpId="0" nodeType="afterEffect">
                                  <p:stCondLst>
                                    <p:cond delay="20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400"/>
                                  </p:stCondLst>
                                  <p:childTnLst>
                                    <p:set>
                                      <p:cBhvr>
                                        <p:cTn id="65" dur="1" fill="hold">
                                          <p:stCondLst>
                                            <p:cond delay="0"/>
                                          </p:stCondLst>
                                        </p:cTn>
                                        <p:tgtEl>
                                          <p:spTgt spid="37">
                                            <p:txEl>
                                              <p:pRg st="0" end="0"/>
                                            </p:txEl>
                                          </p:spTgt>
                                        </p:tgtEl>
                                        <p:attrNameLst>
                                          <p:attrName>style.visibility</p:attrName>
                                        </p:attrNameLst>
                                      </p:cBhvr>
                                      <p:to>
                                        <p:strVal val="visible"/>
                                      </p:to>
                                    </p:set>
                                  </p:childTnLst>
                                </p:cTn>
                              </p:par>
                            </p:childTnLst>
                          </p:cTn>
                        </p:par>
                        <p:par>
                          <p:cTn id="66" fill="hold">
                            <p:stCondLst>
                              <p:cond delay="400"/>
                            </p:stCondLst>
                            <p:childTnLst>
                              <p:par>
                                <p:cTn id="67" presetID="1" presetClass="entr" presetSubtype="0" fill="hold" grpId="0" nodeType="afterEffect">
                                  <p:stCondLst>
                                    <p:cond delay="400"/>
                                  </p:stCondLst>
                                  <p:childTnLst>
                                    <p:set>
                                      <p:cBhvr>
                                        <p:cTn id="68" dur="1" fill="hold">
                                          <p:stCondLst>
                                            <p:cond delay="0"/>
                                          </p:stCondLst>
                                        </p:cTn>
                                        <p:tgtEl>
                                          <p:spTgt spid="37">
                                            <p:txEl>
                                              <p:pRg st="1" end="1"/>
                                            </p:txEl>
                                          </p:spTgt>
                                        </p:tgtEl>
                                        <p:attrNameLst>
                                          <p:attrName>style.visibility</p:attrName>
                                        </p:attrNameLst>
                                      </p:cBhvr>
                                      <p:to>
                                        <p:strVal val="visible"/>
                                      </p:to>
                                    </p:set>
                                  </p:childTnLst>
                                </p:cTn>
                              </p:par>
                            </p:childTnLst>
                          </p:cTn>
                        </p:par>
                        <p:par>
                          <p:cTn id="69" fill="hold">
                            <p:stCondLst>
                              <p:cond delay="800"/>
                            </p:stCondLst>
                            <p:childTnLst>
                              <p:par>
                                <p:cTn id="70" presetID="1" presetClass="entr" presetSubtype="0" fill="hold" grpId="0" nodeType="afterEffect">
                                  <p:stCondLst>
                                    <p:cond delay="400"/>
                                  </p:stCondLst>
                                  <p:childTnLst>
                                    <p:set>
                                      <p:cBhvr>
                                        <p:cTn id="71"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grpId="0" nodeType="clickEffect">
                                  <p:stCondLst>
                                    <p:cond delay="0"/>
                                  </p:stCondLst>
                                  <p:childTnLst>
                                    <p:animMotion origin="layout" path="M -4.16667E-6 -3.33333E-6 L 0.08855 -3.33333E-6 " pathEditMode="relative" rAng="0" ptsTypes="AA">
                                      <p:cBhvr>
                                        <p:cTn id="83" dur="2000" fill="hold"/>
                                        <p:tgtEl>
                                          <p:spTgt spid="30"/>
                                        </p:tgtEl>
                                        <p:attrNameLst>
                                          <p:attrName>ppt_x</p:attrName>
                                          <p:attrName>ppt_y</p:attrName>
                                        </p:attrNameLst>
                                      </p:cBhvr>
                                      <p:rCtr x="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4" grpId="0"/>
      <p:bldP spid="25" grpId="0"/>
      <p:bldP spid="26" grpId="0"/>
      <p:bldP spid="27" grpId="0"/>
      <p:bldP spid="28" grpId="0"/>
      <p:bldP spid="29" grpId="0"/>
      <p:bldP spid="30" grpId="0" animBg="1"/>
      <p:bldP spid="32" grpId="0"/>
      <p:bldP spid="33" grpId="0"/>
      <p:bldP spid="34" grpId="0"/>
      <p:bldP spid="37" grpId="0" uiExpand="1" build="p" bldLvl="3"/>
      <p:bldP spid="38" grpId="0"/>
      <p:bldP spid="3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OKAY, MEMORY, WHAT DO YOU WANT??</a:t>
            </a:r>
          </a:p>
        </p:txBody>
      </p:sp>
      <p:sp>
        <p:nvSpPr>
          <p:cNvPr id="3" name="Content Placeholder 2"/>
          <p:cNvSpPr>
            <a:spLocks noGrp="1"/>
          </p:cNvSpPr>
          <p:nvPr>
            <p:ph idx="1"/>
          </p:nvPr>
        </p:nvSpPr>
        <p:spPr>
          <a:xfrm>
            <a:off x="152400" y="495302"/>
            <a:ext cx="8991600" cy="821268"/>
          </a:xfrm>
        </p:spPr>
        <p:txBody>
          <a:bodyPr/>
          <a:lstStyle/>
          <a:p>
            <a:r>
              <a:rPr lang="en-US" dirty="0"/>
              <a:t>registers are just a </a:t>
            </a:r>
            <a:r>
              <a:rPr lang="en-US" i="1" dirty="0"/>
              <a:t>temporary stopping point </a:t>
            </a:r>
            <a:r>
              <a:rPr lang="en-US" dirty="0"/>
              <a:t>for your program's data</a:t>
            </a:r>
          </a:p>
          <a:p>
            <a:r>
              <a:rPr lang="en-US" dirty="0"/>
              <a:t>you could have a computer with few/no registers at all!</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12</a:t>
            </a:fld>
            <a:endParaRPr lang="en-US"/>
          </a:p>
        </p:txBody>
      </p:sp>
      <p:grpSp>
        <p:nvGrpSpPr>
          <p:cNvPr id="6" name="Group 5"/>
          <p:cNvGrpSpPr/>
          <p:nvPr/>
        </p:nvGrpSpPr>
        <p:grpSpPr>
          <a:xfrm>
            <a:off x="457200" y="1407244"/>
            <a:ext cx="3745533" cy="3807505"/>
            <a:chOff x="1389777" y="665906"/>
            <a:chExt cx="3505199" cy="3563194"/>
          </a:xfrm>
        </p:grpSpPr>
        <p:grpSp>
          <p:nvGrpSpPr>
            <p:cNvPr id="7" name="Group 6"/>
            <p:cNvGrpSpPr/>
            <p:nvPr/>
          </p:nvGrpSpPr>
          <p:grpSpPr>
            <a:xfrm>
              <a:off x="1389777" y="1063951"/>
              <a:ext cx="1524000" cy="1874892"/>
              <a:chOff x="1381388" y="1063951"/>
              <a:chExt cx="1524000" cy="1874892"/>
            </a:xfrm>
          </p:grpSpPr>
          <p:sp>
            <p:nvSpPr>
              <p:cNvPr id="13" name="Rectangle 12"/>
              <p:cNvSpPr/>
              <p:nvPr/>
            </p:nvSpPr>
            <p:spPr>
              <a:xfrm>
                <a:off x="1389310" y="1063951"/>
                <a:ext cx="1514679" cy="884291"/>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sp>
            <p:nvSpPr>
              <p:cNvPr id="15" name="Rectangle 14"/>
              <p:cNvSpPr/>
              <p:nvPr/>
            </p:nvSpPr>
            <p:spPr>
              <a:xfrm>
                <a:off x="1381388" y="1948243"/>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solidFill>
                      <a:schemeClr val="bg1"/>
                    </a:solidFill>
                  </a:rPr>
                  <a:t>ALU</a:t>
                </a:r>
              </a:p>
            </p:txBody>
          </p:sp>
        </p:grpSp>
        <p:grpSp>
          <p:nvGrpSpPr>
            <p:cNvPr id="9" name="Group 8"/>
            <p:cNvGrpSpPr/>
            <p:nvPr/>
          </p:nvGrpSpPr>
          <p:grpSpPr>
            <a:xfrm>
              <a:off x="2912378" y="1989900"/>
              <a:ext cx="457200" cy="1029255"/>
              <a:chOff x="2903989" y="1989900"/>
              <a:chExt cx="457200" cy="1029255"/>
            </a:xfrm>
          </p:grpSpPr>
          <p:sp>
            <p:nvSpPr>
              <p:cNvPr id="11" name="Right Arrow 10"/>
              <p:cNvSpPr/>
              <p:nvPr/>
            </p:nvSpPr>
            <p:spPr>
              <a:xfrm>
                <a:off x="2903989" y="2447655"/>
                <a:ext cx="457200" cy="571500"/>
              </a:xfrm>
              <a:prstGeom prst="righ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Left Arrow 11"/>
              <p:cNvSpPr/>
              <p:nvPr/>
            </p:nvSpPr>
            <p:spPr>
              <a:xfrm>
                <a:off x="2903989" y="1989900"/>
                <a:ext cx="457200" cy="571500"/>
              </a:xfrm>
              <a:prstGeom prst="leftArrow">
                <a:avLst/>
              </a:prstGeom>
              <a:solidFill>
                <a:srgbClr val="CE41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Rectangle 9"/>
            <p:cNvSpPr/>
            <p:nvPr/>
          </p:nvSpPr>
          <p:spPr>
            <a:xfrm>
              <a:off x="3379365" y="665906"/>
              <a:ext cx="1515611" cy="356319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solidFill>
                    <a:schemeClr val="bg1"/>
                  </a:solidFill>
                </a:rPr>
                <a:t>Memory</a:t>
              </a:r>
              <a:endParaRPr lang="en-US" sz="1400" b="1" dirty="0">
                <a:solidFill>
                  <a:schemeClr val="bg1"/>
                </a:solidFill>
              </a:endParaRPr>
            </a:p>
          </p:txBody>
        </p:sp>
      </p:grpSp>
      <p:sp>
        <p:nvSpPr>
          <p:cNvPr id="16" name="TextBox 15"/>
          <p:cNvSpPr txBox="1"/>
          <p:nvPr/>
        </p:nvSpPr>
        <p:spPr>
          <a:xfrm>
            <a:off x="5029200" y="1407244"/>
            <a:ext cx="3200400" cy="769441"/>
          </a:xfrm>
          <a:prstGeom prst="rect">
            <a:avLst/>
          </a:prstGeom>
          <a:noFill/>
        </p:spPr>
        <p:txBody>
          <a:bodyPr wrap="square" rtlCol="0">
            <a:spAutoFit/>
          </a:bodyPr>
          <a:lstStyle/>
          <a:p>
            <a:pPr algn="ctr"/>
            <a:r>
              <a:rPr lang="en-US" sz="2200"/>
              <a:t>this is a </a:t>
            </a:r>
            <a:r>
              <a:rPr lang="en-US" sz="2200" b="1"/>
              <a:t>memory-memory machine</a:t>
            </a:r>
            <a:endParaRPr lang="en-US" sz="2200" dirty="0"/>
          </a:p>
        </p:txBody>
      </p:sp>
      <p:sp>
        <p:nvSpPr>
          <p:cNvPr id="17" name="TextBox 16"/>
          <p:cNvSpPr txBox="1"/>
          <p:nvPr/>
        </p:nvSpPr>
        <p:spPr>
          <a:xfrm>
            <a:off x="4419600" y="2305042"/>
            <a:ext cx="4419600" cy="769441"/>
          </a:xfrm>
          <a:prstGeom prst="rect">
            <a:avLst/>
          </a:prstGeom>
          <a:noFill/>
        </p:spPr>
        <p:txBody>
          <a:bodyPr wrap="square" rtlCol="0">
            <a:spAutoFit/>
          </a:bodyPr>
          <a:lstStyle/>
          <a:p>
            <a:pPr algn="ctr"/>
            <a:r>
              <a:rPr lang="en-US" sz="2200" dirty="0"/>
              <a:t>if you squint and wave your hands really hard, </a:t>
            </a:r>
            <a:r>
              <a:rPr lang="en-US" sz="2200" i="1" dirty="0"/>
              <a:t>every</a:t>
            </a:r>
            <a:r>
              <a:rPr lang="en-US" sz="2200" dirty="0"/>
              <a:t> computer is. </a:t>
            </a:r>
          </a:p>
        </p:txBody>
      </p:sp>
      <p:sp>
        <p:nvSpPr>
          <p:cNvPr id="18" name="TextBox 17"/>
          <p:cNvSpPr txBox="1"/>
          <p:nvPr/>
        </p:nvSpPr>
        <p:spPr>
          <a:xfrm>
            <a:off x="4419600" y="3269197"/>
            <a:ext cx="4419600" cy="769441"/>
          </a:xfrm>
          <a:prstGeom prst="rect">
            <a:avLst/>
          </a:prstGeom>
          <a:noFill/>
        </p:spPr>
        <p:txBody>
          <a:bodyPr wrap="square" rtlCol="0">
            <a:spAutoFit/>
          </a:bodyPr>
          <a:lstStyle/>
          <a:p>
            <a:pPr algn="ctr"/>
            <a:r>
              <a:rPr lang="en-US" sz="2200" dirty="0"/>
              <a:t>the registers and the memory only differ in their </a:t>
            </a:r>
            <a:r>
              <a:rPr lang="en-US" sz="2200" b="1" dirty="0"/>
              <a:t>speed</a:t>
            </a:r>
            <a:r>
              <a:rPr lang="en-US" sz="2200" dirty="0"/>
              <a:t> and </a:t>
            </a:r>
            <a:r>
              <a:rPr lang="en-US" sz="2200" b="1" dirty="0"/>
              <a:t>size.</a:t>
            </a:r>
          </a:p>
        </p:txBody>
      </p:sp>
    </p:spTree>
    <p:extLst>
      <p:ext uri="{BB962C8B-B14F-4D97-AF65-F5344CB8AC3E}">
        <p14:creationId xmlns:p14="http://schemas.microsoft.com/office/powerpoint/2010/main" val="403669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9414-F11D-5447-BADC-A4A971AF345B}"/>
              </a:ext>
            </a:extLst>
          </p:cNvPr>
          <p:cNvSpPr>
            <a:spLocks noGrp="1"/>
          </p:cNvSpPr>
          <p:nvPr>
            <p:ph type="ctrTitle"/>
          </p:nvPr>
        </p:nvSpPr>
        <p:spPr/>
        <p:txBody>
          <a:bodyPr/>
          <a:lstStyle/>
          <a:p>
            <a:r>
              <a:rPr lang="en-US" dirty="0"/>
              <a:t>Parts of the CPU</a:t>
            </a:r>
          </a:p>
        </p:txBody>
      </p:sp>
      <p:sp>
        <p:nvSpPr>
          <p:cNvPr id="3" name="Footer Placeholder 2">
            <a:extLst>
              <a:ext uri="{FF2B5EF4-FFF2-40B4-BE49-F238E27FC236}">
                <a16:creationId xmlns:a16="http://schemas.microsoft.com/office/drawing/2014/main" id="{BA378C93-F1C6-6640-89B7-6C4F7712E8DB}"/>
              </a:ext>
            </a:extLst>
          </p:cNvPr>
          <p:cNvSpPr>
            <a:spLocks noGrp="1"/>
          </p:cNvSpPr>
          <p:nvPr>
            <p:ph type="ftr" sz="quarter" idx="11"/>
          </p:nvPr>
        </p:nvSpPr>
        <p:spPr/>
        <p:txBody>
          <a:bodyPr/>
          <a:lstStyle/>
          <a:p>
            <a:r>
              <a:rPr lang="is-IS"/>
              <a:t>CS447</a:t>
            </a:r>
            <a:endParaRPr lang="en-US" dirty="0"/>
          </a:p>
        </p:txBody>
      </p:sp>
      <p:sp>
        <p:nvSpPr>
          <p:cNvPr id="4" name="Slide Number Placeholder 3">
            <a:extLst>
              <a:ext uri="{FF2B5EF4-FFF2-40B4-BE49-F238E27FC236}">
                <a16:creationId xmlns:a16="http://schemas.microsoft.com/office/drawing/2014/main" id="{C340D959-D4EB-3645-A458-11A125F9009A}"/>
              </a:ext>
            </a:extLst>
          </p:cNvPr>
          <p:cNvSpPr>
            <a:spLocks noGrp="1"/>
          </p:cNvSpPr>
          <p:nvPr>
            <p:ph type="sldNum" sz="quarter" idx="12"/>
          </p:nvPr>
        </p:nvSpPr>
        <p:spPr/>
        <p:txBody>
          <a:bodyPr/>
          <a:lstStyle/>
          <a:p>
            <a:fld id="{3552B95B-556F-44BD-91A5-D80C1B9E2BB3}" type="slidenum">
              <a:rPr lang="en-US" smtClean="0"/>
              <a:pPr/>
              <a:t>13</a:t>
            </a:fld>
            <a:endParaRPr lang="en-US"/>
          </a:p>
        </p:txBody>
      </p:sp>
    </p:spTree>
    <p:extLst>
      <p:ext uri="{BB962C8B-B14F-4D97-AF65-F5344CB8AC3E}">
        <p14:creationId xmlns:p14="http://schemas.microsoft.com/office/powerpoint/2010/main" val="8359014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0D6837B-3666-0E4A-BD1C-B5B05289550B}"/>
              </a:ext>
            </a:extLst>
          </p:cNvPr>
          <p:cNvSpPr/>
          <p:nvPr/>
        </p:nvSpPr>
        <p:spPr>
          <a:xfrm>
            <a:off x="228600" y="1638300"/>
            <a:ext cx="8763000" cy="3658660"/>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200" b="1" i="1" dirty="0">
                <a:solidFill>
                  <a:schemeClr val="tx1"/>
                </a:solidFill>
              </a:rPr>
              <a:t>Micro</a:t>
            </a:r>
            <a:r>
              <a:rPr lang="en-US" sz="2200" b="1" dirty="0">
                <a:solidFill>
                  <a:schemeClr val="tx1"/>
                </a:solidFill>
              </a:rPr>
              <a:t>architectural</a:t>
            </a:r>
          </a:p>
        </p:txBody>
      </p:sp>
      <p:sp>
        <p:nvSpPr>
          <p:cNvPr id="7" name="Rounded Rectangle 6">
            <a:extLst>
              <a:ext uri="{FF2B5EF4-FFF2-40B4-BE49-F238E27FC236}">
                <a16:creationId xmlns:a16="http://schemas.microsoft.com/office/drawing/2014/main" id="{5D0A0B00-BB9E-AF43-BDE0-CD7CFA3C5298}"/>
              </a:ext>
            </a:extLst>
          </p:cNvPr>
          <p:cNvSpPr/>
          <p:nvPr/>
        </p:nvSpPr>
        <p:spPr>
          <a:xfrm>
            <a:off x="381000" y="1790700"/>
            <a:ext cx="3048000" cy="2971800"/>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200" b="1" dirty="0">
                <a:solidFill>
                  <a:schemeClr val="tx1"/>
                </a:solidFill>
              </a:rPr>
              <a:t>Architectural</a:t>
            </a:r>
          </a:p>
        </p:txBody>
      </p:sp>
      <p:sp>
        <p:nvSpPr>
          <p:cNvPr id="2" name="Title 1">
            <a:extLst>
              <a:ext uri="{FF2B5EF4-FFF2-40B4-BE49-F238E27FC236}">
                <a16:creationId xmlns:a16="http://schemas.microsoft.com/office/drawing/2014/main" id="{1547AA6B-9362-A149-A207-602A31D25D8A}"/>
              </a:ext>
            </a:extLst>
          </p:cNvPr>
          <p:cNvSpPr>
            <a:spLocks noGrp="1"/>
          </p:cNvSpPr>
          <p:nvPr>
            <p:ph type="title"/>
          </p:nvPr>
        </p:nvSpPr>
        <p:spPr/>
        <p:txBody>
          <a:bodyPr/>
          <a:lstStyle/>
          <a:p>
            <a:r>
              <a:rPr lang="en-US" dirty="0"/>
              <a:t>Architectural and general-purpose registers</a:t>
            </a:r>
          </a:p>
        </p:txBody>
      </p:sp>
      <p:sp>
        <p:nvSpPr>
          <p:cNvPr id="3" name="Content Placeholder 2">
            <a:extLst>
              <a:ext uri="{FF2B5EF4-FFF2-40B4-BE49-F238E27FC236}">
                <a16:creationId xmlns:a16="http://schemas.microsoft.com/office/drawing/2014/main" id="{63E738E2-F18F-1242-B524-53CFF7BA6021}"/>
              </a:ext>
            </a:extLst>
          </p:cNvPr>
          <p:cNvSpPr>
            <a:spLocks noGrp="1"/>
          </p:cNvSpPr>
          <p:nvPr>
            <p:ph idx="1"/>
          </p:nvPr>
        </p:nvSpPr>
        <p:spPr>
          <a:xfrm>
            <a:off x="152400" y="495301"/>
            <a:ext cx="8991600" cy="1219199"/>
          </a:xfrm>
        </p:spPr>
        <p:txBody>
          <a:bodyPr/>
          <a:lstStyle/>
          <a:p>
            <a:r>
              <a:rPr lang="en-US" dirty="0"/>
              <a:t>the registers that the ISA specifies are the </a:t>
            </a:r>
            <a:r>
              <a:rPr lang="en-US" b="1" dirty="0"/>
              <a:t>architectural registers</a:t>
            </a:r>
          </a:p>
          <a:p>
            <a:r>
              <a:rPr lang="en-US" dirty="0"/>
              <a:t>and of those, the </a:t>
            </a:r>
            <a:r>
              <a:rPr lang="en-US" b="1" dirty="0"/>
              <a:t>general-purpose registers (GPRs) </a:t>
            </a:r>
            <a:r>
              <a:rPr lang="en-US" dirty="0"/>
              <a:t>are the ones that you can use for any purpose in your programs</a:t>
            </a:r>
          </a:p>
        </p:txBody>
      </p:sp>
      <p:sp>
        <p:nvSpPr>
          <p:cNvPr id="4" name="Footer Placeholder 3">
            <a:extLst>
              <a:ext uri="{FF2B5EF4-FFF2-40B4-BE49-F238E27FC236}">
                <a16:creationId xmlns:a16="http://schemas.microsoft.com/office/drawing/2014/main" id="{61020DD9-1F63-8F49-B512-8C6A57928B56}"/>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E62AEE5B-C680-534C-B6B5-6F57C0D2127E}"/>
              </a:ext>
            </a:extLst>
          </p:cNvPr>
          <p:cNvSpPr>
            <a:spLocks noGrp="1"/>
          </p:cNvSpPr>
          <p:nvPr>
            <p:ph type="sldNum" sz="quarter" idx="12"/>
          </p:nvPr>
        </p:nvSpPr>
        <p:spPr/>
        <p:txBody>
          <a:bodyPr/>
          <a:lstStyle/>
          <a:p>
            <a:fld id="{3552B95B-556F-44BD-91A5-D80C1B9E2BB3}" type="slidenum">
              <a:rPr lang="en-US" smtClean="0"/>
              <a:pPr/>
              <a:t>14</a:t>
            </a:fld>
            <a:endParaRPr lang="en-US"/>
          </a:p>
        </p:txBody>
      </p:sp>
      <p:sp>
        <p:nvSpPr>
          <p:cNvPr id="6" name="Rounded Rectangle 5">
            <a:extLst>
              <a:ext uri="{FF2B5EF4-FFF2-40B4-BE49-F238E27FC236}">
                <a16:creationId xmlns:a16="http://schemas.microsoft.com/office/drawing/2014/main" id="{A6EEA94E-5B19-744D-9E6F-A185CA757A4C}"/>
              </a:ext>
            </a:extLst>
          </p:cNvPr>
          <p:cNvSpPr/>
          <p:nvPr/>
        </p:nvSpPr>
        <p:spPr>
          <a:xfrm>
            <a:off x="533401" y="1917906"/>
            <a:ext cx="2133600" cy="2234994"/>
          </a:xfrm>
          <a:prstGeom prst="round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200" b="1" dirty="0">
                <a:solidFill>
                  <a:schemeClr val="tx1"/>
                </a:solidFill>
              </a:rPr>
              <a:t>GPRs</a:t>
            </a:r>
          </a:p>
        </p:txBody>
      </p:sp>
      <p:sp>
        <p:nvSpPr>
          <p:cNvPr id="9" name="TextBox 8">
            <a:extLst>
              <a:ext uri="{FF2B5EF4-FFF2-40B4-BE49-F238E27FC236}">
                <a16:creationId xmlns:a16="http://schemas.microsoft.com/office/drawing/2014/main" id="{EFF22547-3D14-614C-BFE0-9DAEA0D5844E}"/>
              </a:ext>
            </a:extLst>
          </p:cNvPr>
          <p:cNvSpPr txBox="1"/>
          <p:nvPr/>
        </p:nvSpPr>
        <p:spPr>
          <a:xfrm>
            <a:off x="818975" y="2009446"/>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t</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0" name="TextBox 9">
            <a:extLst>
              <a:ext uri="{FF2B5EF4-FFF2-40B4-BE49-F238E27FC236}">
                <a16:creationId xmlns:a16="http://schemas.microsoft.com/office/drawing/2014/main" id="{9EF92A1D-2D64-9E4E-88E3-48C677F5F271}"/>
              </a:ext>
            </a:extLst>
          </p:cNvPr>
          <p:cNvSpPr txBox="1"/>
          <p:nvPr/>
        </p:nvSpPr>
        <p:spPr>
          <a:xfrm>
            <a:off x="1201370" y="2316429"/>
            <a:ext cx="495649" cy="430887"/>
          </a:xfrm>
          <a:prstGeom prst="rect">
            <a:avLst/>
          </a:prstGeom>
          <a:noFill/>
        </p:spPr>
        <p:txBody>
          <a:bodyPr wrap="none" rtlCol="0">
            <a:spAutoFit/>
          </a:bodyPr>
          <a:lstStyle/>
          <a:p>
            <a:r>
              <a:rPr lang="en-US" sz="2200" b="1" dirty="0">
                <a:latin typeface="Consolas" charset="0"/>
                <a:ea typeface="Consolas" charset="0"/>
                <a:cs typeface="Consolas" charset="0"/>
              </a:rPr>
              <a:t>a</a:t>
            </a:r>
            <a:r>
              <a:rPr lang="en-US" sz="2200" i="1" dirty="0">
                <a:latin typeface="Consolas" charset="0"/>
                <a:ea typeface="Consolas" charset="0"/>
                <a:cs typeface="Consolas" charset="0"/>
              </a:rPr>
              <a:t>x</a:t>
            </a:r>
          </a:p>
        </p:txBody>
      </p:sp>
      <p:sp>
        <p:nvSpPr>
          <p:cNvPr id="11" name="TextBox 10">
            <a:extLst>
              <a:ext uri="{FF2B5EF4-FFF2-40B4-BE49-F238E27FC236}">
                <a16:creationId xmlns:a16="http://schemas.microsoft.com/office/drawing/2014/main" id="{B4F1923E-A9E9-4249-A5A9-871B1CCC30B5}"/>
              </a:ext>
            </a:extLst>
          </p:cNvPr>
          <p:cNvSpPr txBox="1"/>
          <p:nvPr/>
        </p:nvSpPr>
        <p:spPr>
          <a:xfrm>
            <a:off x="1552138" y="2049729"/>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v</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2" name="TextBox 11">
            <a:extLst>
              <a:ext uri="{FF2B5EF4-FFF2-40B4-BE49-F238E27FC236}">
                <a16:creationId xmlns:a16="http://schemas.microsoft.com/office/drawing/2014/main" id="{B16D7748-3ED1-DB48-83FE-BDE5DCDA4813}"/>
              </a:ext>
            </a:extLst>
          </p:cNvPr>
          <p:cNvSpPr txBox="1"/>
          <p:nvPr/>
        </p:nvSpPr>
        <p:spPr>
          <a:xfrm>
            <a:off x="648048" y="2495455"/>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s</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3" name="TextBox 12">
            <a:extLst>
              <a:ext uri="{FF2B5EF4-FFF2-40B4-BE49-F238E27FC236}">
                <a16:creationId xmlns:a16="http://schemas.microsoft.com/office/drawing/2014/main" id="{629CDD4A-E7E4-F44D-9FBC-8E8E2ED88EE8}"/>
              </a:ext>
            </a:extLst>
          </p:cNvPr>
          <p:cNvSpPr txBox="1"/>
          <p:nvPr/>
        </p:nvSpPr>
        <p:spPr>
          <a:xfrm>
            <a:off x="1295399" y="2822668"/>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sp</a:t>
            </a:r>
            <a:endParaRPr lang="en-US" sz="2200" i="1" dirty="0">
              <a:latin typeface="Consolas" charset="0"/>
              <a:ea typeface="Consolas" charset="0"/>
              <a:cs typeface="Consolas" charset="0"/>
            </a:endParaRPr>
          </a:p>
        </p:txBody>
      </p:sp>
      <p:sp>
        <p:nvSpPr>
          <p:cNvPr id="14" name="TextBox 13">
            <a:extLst>
              <a:ext uri="{FF2B5EF4-FFF2-40B4-BE49-F238E27FC236}">
                <a16:creationId xmlns:a16="http://schemas.microsoft.com/office/drawing/2014/main" id="{4ACB3684-C821-A948-AD9F-860B1DDDF56B}"/>
              </a:ext>
            </a:extLst>
          </p:cNvPr>
          <p:cNvSpPr txBox="1"/>
          <p:nvPr/>
        </p:nvSpPr>
        <p:spPr>
          <a:xfrm>
            <a:off x="1682463" y="3047855"/>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fp</a:t>
            </a:r>
            <a:endParaRPr lang="en-US" sz="2200" i="1" dirty="0">
              <a:latin typeface="Consolas" charset="0"/>
              <a:ea typeface="Consolas" charset="0"/>
              <a:cs typeface="Consolas" charset="0"/>
            </a:endParaRPr>
          </a:p>
        </p:txBody>
      </p:sp>
      <p:sp>
        <p:nvSpPr>
          <p:cNvPr id="15" name="TextBox 14">
            <a:extLst>
              <a:ext uri="{FF2B5EF4-FFF2-40B4-BE49-F238E27FC236}">
                <a16:creationId xmlns:a16="http://schemas.microsoft.com/office/drawing/2014/main" id="{77419FE8-7024-2549-B193-AA73B9F30265}"/>
              </a:ext>
            </a:extLst>
          </p:cNvPr>
          <p:cNvSpPr txBox="1"/>
          <p:nvPr/>
        </p:nvSpPr>
        <p:spPr>
          <a:xfrm>
            <a:off x="1746416" y="2516423"/>
            <a:ext cx="806631" cy="430887"/>
          </a:xfrm>
          <a:prstGeom prst="rect">
            <a:avLst/>
          </a:prstGeom>
          <a:noFill/>
        </p:spPr>
        <p:txBody>
          <a:bodyPr wrap="none" rtlCol="0">
            <a:spAutoFit/>
          </a:bodyPr>
          <a:lstStyle/>
          <a:p>
            <a:r>
              <a:rPr lang="en-US" sz="2200" b="1" dirty="0">
                <a:latin typeface="Consolas" charset="0"/>
                <a:ea typeface="Consolas" charset="0"/>
                <a:cs typeface="Consolas" charset="0"/>
              </a:rPr>
              <a:t>zero</a:t>
            </a:r>
            <a:endParaRPr lang="en-US" sz="2200" i="1" dirty="0">
              <a:latin typeface="Consolas" charset="0"/>
              <a:ea typeface="Consolas" charset="0"/>
              <a:cs typeface="Consolas" charset="0"/>
            </a:endParaRPr>
          </a:p>
        </p:txBody>
      </p:sp>
      <p:sp>
        <p:nvSpPr>
          <p:cNvPr id="16" name="TextBox 15">
            <a:extLst>
              <a:ext uri="{FF2B5EF4-FFF2-40B4-BE49-F238E27FC236}">
                <a16:creationId xmlns:a16="http://schemas.microsoft.com/office/drawing/2014/main" id="{B0DEAF9A-EDB5-2347-A97F-634D1A19F028}"/>
              </a:ext>
            </a:extLst>
          </p:cNvPr>
          <p:cNvSpPr txBox="1"/>
          <p:nvPr/>
        </p:nvSpPr>
        <p:spPr>
          <a:xfrm>
            <a:off x="667621" y="2963413"/>
            <a:ext cx="495649" cy="430887"/>
          </a:xfrm>
          <a:prstGeom prst="rect">
            <a:avLst/>
          </a:prstGeom>
          <a:noFill/>
        </p:spPr>
        <p:txBody>
          <a:bodyPr wrap="none" rtlCol="0">
            <a:spAutoFit/>
          </a:bodyPr>
          <a:lstStyle/>
          <a:p>
            <a:r>
              <a:rPr lang="en-US" sz="2200" b="1" dirty="0" err="1">
                <a:latin typeface="Consolas" charset="0"/>
                <a:ea typeface="Consolas" charset="0"/>
                <a:cs typeface="Consolas" charset="0"/>
              </a:rPr>
              <a:t>k</a:t>
            </a:r>
            <a:r>
              <a:rPr lang="en-US" sz="2200" i="1" dirty="0" err="1">
                <a:latin typeface="Consolas" charset="0"/>
                <a:ea typeface="Consolas" charset="0"/>
                <a:cs typeface="Consolas" charset="0"/>
              </a:rPr>
              <a:t>x</a:t>
            </a:r>
            <a:endParaRPr lang="en-US" sz="2200" i="1" dirty="0">
              <a:latin typeface="Consolas" charset="0"/>
              <a:ea typeface="Consolas" charset="0"/>
              <a:cs typeface="Consolas" charset="0"/>
            </a:endParaRPr>
          </a:p>
        </p:txBody>
      </p:sp>
      <p:sp>
        <p:nvSpPr>
          <p:cNvPr id="17" name="TextBox 16">
            <a:extLst>
              <a:ext uri="{FF2B5EF4-FFF2-40B4-BE49-F238E27FC236}">
                <a16:creationId xmlns:a16="http://schemas.microsoft.com/office/drawing/2014/main" id="{FA937F0D-7EC8-7046-BC9D-1F3A304356DE}"/>
              </a:ext>
            </a:extLst>
          </p:cNvPr>
          <p:cNvSpPr txBox="1"/>
          <p:nvPr/>
        </p:nvSpPr>
        <p:spPr>
          <a:xfrm>
            <a:off x="2799132" y="2069969"/>
            <a:ext cx="495649" cy="430887"/>
          </a:xfrm>
          <a:prstGeom prst="rect">
            <a:avLst/>
          </a:prstGeom>
          <a:noFill/>
        </p:spPr>
        <p:txBody>
          <a:bodyPr wrap="none" rtlCol="0">
            <a:spAutoFit/>
          </a:bodyPr>
          <a:lstStyle/>
          <a:p>
            <a:pPr algn="ctr"/>
            <a:r>
              <a:rPr lang="en-US" sz="2200" b="1" dirty="0">
                <a:latin typeface="Consolas" charset="0"/>
                <a:ea typeface="Consolas" charset="0"/>
                <a:cs typeface="Consolas" charset="0"/>
              </a:rPr>
              <a:t>pc</a:t>
            </a:r>
            <a:endParaRPr lang="en-US" sz="2200" i="1" dirty="0">
              <a:latin typeface="Consolas" charset="0"/>
              <a:ea typeface="Consolas" charset="0"/>
              <a:cs typeface="Consolas" charset="0"/>
            </a:endParaRPr>
          </a:p>
        </p:txBody>
      </p:sp>
      <p:sp>
        <p:nvSpPr>
          <p:cNvPr id="18" name="TextBox 17">
            <a:extLst>
              <a:ext uri="{FF2B5EF4-FFF2-40B4-BE49-F238E27FC236}">
                <a16:creationId xmlns:a16="http://schemas.microsoft.com/office/drawing/2014/main" id="{D352909F-9C13-5744-A57E-290C004DCE84}"/>
              </a:ext>
            </a:extLst>
          </p:cNvPr>
          <p:cNvSpPr txBox="1"/>
          <p:nvPr/>
        </p:nvSpPr>
        <p:spPr>
          <a:xfrm>
            <a:off x="2799130" y="2722399"/>
            <a:ext cx="495650" cy="430887"/>
          </a:xfrm>
          <a:prstGeom prst="rect">
            <a:avLst/>
          </a:prstGeom>
          <a:noFill/>
        </p:spPr>
        <p:txBody>
          <a:bodyPr wrap="none" rtlCol="0">
            <a:spAutoFit/>
          </a:bodyPr>
          <a:lstStyle/>
          <a:p>
            <a:pPr algn="ctr"/>
            <a:r>
              <a:rPr lang="en-US" sz="2200" b="1" dirty="0">
                <a:latin typeface="Consolas" charset="0"/>
                <a:ea typeface="Consolas" charset="0"/>
                <a:cs typeface="Consolas" charset="0"/>
              </a:rPr>
              <a:t>hi</a:t>
            </a:r>
            <a:endParaRPr lang="en-US" sz="2200" i="1" dirty="0">
              <a:latin typeface="Consolas" charset="0"/>
              <a:ea typeface="Consolas" charset="0"/>
              <a:cs typeface="Consolas" charset="0"/>
            </a:endParaRPr>
          </a:p>
        </p:txBody>
      </p:sp>
      <p:sp>
        <p:nvSpPr>
          <p:cNvPr id="19" name="TextBox 18">
            <a:extLst>
              <a:ext uri="{FF2B5EF4-FFF2-40B4-BE49-F238E27FC236}">
                <a16:creationId xmlns:a16="http://schemas.microsoft.com/office/drawing/2014/main" id="{756EBAF1-3CE7-BB40-A139-0EFD7B7FCA9E}"/>
              </a:ext>
            </a:extLst>
          </p:cNvPr>
          <p:cNvSpPr txBox="1"/>
          <p:nvPr/>
        </p:nvSpPr>
        <p:spPr>
          <a:xfrm>
            <a:off x="2799128" y="3364803"/>
            <a:ext cx="495650" cy="430887"/>
          </a:xfrm>
          <a:prstGeom prst="rect">
            <a:avLst/>
          </a:prstGeom>
          <a:noFill/>
        </p:spPr>
        <p:txBody>
          <a:bodyPr wrap="none" rtlCol="0">
            <a:spAutoFit/>
          </a:bodyPr>
          <a:lstStyle/>
          <a:p>
            <a:pPr algn="ctr"/>
            <a:r>
              <a:rPr lang="en-US" sz="2200" b="1" dirty="0">
                <a:latin typeface="Consolas" charset="0"/>
                <a:ea typeface="Consolas" charset="0"/>
                <a:cs typeface="Consolas" charset="0"/>
              </a:rPr>
              <a:t>lo</a:t>
            </a:r>
            <a:endParaRPr lang="en-US" sz="2200" i="1" dirty="0">
              <a:latin typeface="Consolas" charset="0"/>
              <a:ea typeface="Consolas" charset="0"/>
              <a:cs typeface="Consolas" charset="0"/>
            </a:endParaRPr>
          </a:p>
        </p:txBody>
      </p:sp>
      <p:sp>
        <p:nvSpPr>
          <p:cNvPr id="20" name="TextBox 19">
            <a:extLst>
              <a:ext uri="{FF2B5EF4-FFF2-40B4-BE49-F238E27FC236}">
                <a16:creationId xmlns:a16="http://schemas.microsoft.com/office/drawing/2014/main" id="{43D6F0EC-0199-9144-BC21-E020E026F980}"/>
              </a:ext>
            </a:extLst>
          </p:cNvPr>
          <p:cNvSpPr txBox="1"/>
          <p:nvPr/>
        </p:nvSpPr>
        <p:spPr>
          <a:xfrm>
            <a:off x="3717445" y="1795547"/>
            <a:ext cx="4734885" cy="1015663"/>
          </a:xfrm>
          <a:prstGeom prst="rect">
            <a:avLst/>
          </a:prstGeom>
          <a:noFill/>
        </p:spPr>
        <p:txBody>
          <a:bodyPr wrap="square" rtlCol="0">
            <a:spAutoFit/>
          </a:bodyPr>
          <a:lstStyle/>
          <a:p>
            <a:pPr algn="ctr"/>
            <a:r>
              <a:rPr lang="en-US" sz="2000" b="1" dirty="0"/>
              <a:t>microarchitectural </a:t>
            </a:r>
            <a:r>
              <a:rPr lang="en-US" sz="2000" dirty="0"/>
              <a:t>registers exist </a:t>
            </a:r>
            <a:r>
              <a:rPr lang="en-US" sz="2000" i="1" dirty="0"/>
              <a:t>outside</a:t>
            </a:r>
            <a:r>
              <a:rPr lang="en-US" sz="2000" dirty="0"/>
              <a:t> the ISA and are instead part of the </a:t>
            </a:r>
            <a:r>
              <a:rPr lang="en-US" sz="2000" b="1" dirty="0"/>
              <a:t>implementation </a:t>
            </a:r>
            <a:r>
              <a:rPr lang="en-US" sz="2000" dirty="0"/>
              <a:t>of the CPU.</a:t>
            </a:r>
          </a:p>
        </p:txBody>
      </p:sp>
      <p:sp>
        <p:nvSpPr>
          <p:cNvPr id="21" name="TextBox 20">
            <a:extLst>
              <a:ext uri="{FF2B5EF4-FFF2-40B4-BE49-F238E27FC236}">
                <a16:creationId xmlns:a16="http://schemas.microsoft.com/office/drawing/2014/main" id="{D869F6B1-9C14-2D43-BAE0-957424EC5615}"/>
              </a:ext>
            </a:extLst>
          </p:cNvPr>
          <p:cNvSpPr txBox="1"/>
          <p:nvPr/>
        </p:nvSpPr>
        <p:spPr>
          <a:xfrm>
            <a:off x="3923132" y="2896980"/>
            <a:ext cx="4323510" cy="1015663"/>
          </a:xfrm>
          <a:prstGeom prst="rect">
            <a:avLst/>
          </a:prstGeom>
          <a:noFill/>
        </p:spPr>
        <p:txBody>
          <a:bodyPr wrap="square" rtlCol="0">
            <a:spAutoFit/>
          </a:bodyPr>
          <a:lstStyle/>
          <a:p>
            <a:pPr algn="ctr"/>
            <a:r>
              <a:rPr lang="en-US" sz="2000" dirty="0"/>
              <a:t>they're used for temporary storage, to implement multi-step operations, to control special features, etc.</a:t>
            </a:r>
          </a:p>
        </p:txBody>
      </p:sp>
      <p:sp>
        <p:nvSpPr>
          <p:cNvPr id="22" name="TextBox 21">
            <a:extLst>
              <a:ext uri="{FF2B5EF4-FFF2-40B4-BE49-F238E27FC236}">
                <a16:creationId xmlns:a16="http://schemas.microsoft.com/office/drawing/2014/main" id="{A5EDCE73-D65D-BF47-814A-67E01C93279C}"/>
              </a:ext>
            </a:extLst>
          </p:cNvPr>
          <p:cNvSpPr txBox="1"/>
          <p:nvPr/>
        </p:nvSpPr>
        <p:spPr>
          <a:xfrm>
            <a:off x="3781218" y="3998413"/>
            <a:ext cx="4607339" cy="707886"/>
          </a:xfrm>
          <a:prstGeom prst="rect">
            <a:avLst/>
          </a:prstGeom>
          <a:noFill/>
        </p:spPr>
        <p:txBody>
          <a:bodyPr wrap="square" rtlCol="0">
            <a:spAutoFit/>
          </a:bodyPr>
          <a:lstStyle/>
          <a:p>
            <a:pPr algn="ctr"/>
            <a:r>
              <a:rPr lang="en-US" sz="2000" dirty="0"/>
              <a:t>they are often (but not always!) </a:t>
            </a:r>
            <a:r>
              <a:rPr lang="en-US" sz="2000" b="1" dirty="0"/>
              <a:t>inaccessible</a:t>
            </a:r>
            <a:r>
              <a:rPr lang="en-US" sz="2000" dirty="0"/>
              <a:t> from software.</a:t>
            </a:r>
          </a:p>
        </p:txBody>
      </p:sp>
    </p:spTree>
    <p:extLst>
      <p:ext uri="{BB962C8B-B14F-4D97-AF65-F5344CB8AC3E}">
        <p14:creationId xmlns:p14="http://schemas.microsoft.com/office/powerpoint/2010/main" val="491970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30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p:stCondLst>
                              <p:cond delay="300"/>
                            </p:stCondLst>
                            <p:childTnLst>
                              <p:par>
                                <p:cTn id="39" presetID="1" presetClass="entr" presetSubtype="0" fill="hold" grpId="0" nodeType="afterEffect">
                                  <p:stCondLst>
                                    <p:cond delay="300"/>
                                  </p:stCondLst>
                                  <p:childTnLst>
                                    <p:set>
                                      <p:cBhvr>
                                        <p:cTn id="40" dur="1" fill="hold">
                                          <p:stCondLst>
                                            <p:cond delay="0"/>
                                          </p:stCondLst>
                                        </p:cTn>
                                        <p:tgtEl>
                                          <p:spTgt spid="18"/>
                                        </p:tgtEl>
                                        <p:attrNameLst>
                                          <p:attrName>style.visibility</p:attrName>
                                        </p:attrNameLst>
                                      </p:cBhvr>
                                      <p:to>
                                        <p:strVal val="visible"/>
                                      </p:to>
                                    </p:set>
                                  </p:childTnLst>
                                </p:cTn>
                              </p:par>
                            </p:childTnLst>
                          </p:cTn>
                        </p:par>
                        <p:par>
                          <p:cTn id="41" fill="hold">
                            <p:stCondLst>
                              <p:cond delay="600"/>
                            </p:stCondLst>
                            <p:childTnLst>
                              <p:par>
                                <p:cTn id="42" presetID="1" presetClass="entr" presetSubtype="0" fill="hold" grpId="0" nodeType="afterEffect">
                                  <p:stCondLst>
                                    <p:cond delay="30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register file </a:t>
            </a:r>
          </a:p>
        </p:txBody>
      </p:sp>
      <p:sp>
        <p:nvSpPr>
          <p:cNvPr id="3" name="Content Placeholder 2"/>
          <p:cNvSpPr>
            <a:spLocks noGrp="1"/>
          </p:cNvSpPr>
          <p:nvPr>
            <p:ph idx="1"/>
          </p:nvPr>
        </p:nvSpPr>
        <p:spPr>
          <a:xfrm>
            <a:off x="152400" y="495302"/>
            <a:ext cx="8991600" cy="820060"/>
          </a:xfrm>
        </p:spPr>
        <p:txBody>
          <a:bodyPr>
            <a:normAutofit/>
          </a:bodyPr>
          <a:lstStyle/>
          <a:p>
            <a:r>
              <a:rPr lang="en-US" dirty="0"/>
              <a:t>the </a:t>
            </a:r>
            <a:r>
              <a:rPr lang="en-US" b="1" dirty="0"/>
              <a:t>register file</a:t>
            </a:r>
            <a:r>
              <a:rPr lang="en-US" dirty="0"/>
              <a:t> holds the </a:t>
            </a:r>
            <a:r>
              <a:rPr lang="en-US" b="1" dirty="0"/>
              <a:t>general-purpose</a:t>
            </a:r>
            <a:r>
              <a:rPr lang="en-US" dirty="0"/>
              <a:t> registers.</a:t>
            </a:r>
          </a:p>
          <a:p>
            <a:r>
              <a:rPr lang="en-US" dirty="0"/>
              <a:t>it's like an </a:t>
            </a:r>
            <a:r>
              <a:rPr lang="en-US" b="1" dirty="0"/>
              <a:t>array </a:t>
            </a:r>
            <a:r>
              <a:rPr lang="en-US" dirty="0"/>
              <a:t>of registers, or a small </a:t>
            </a:r>
            <a:r>
              <a:rPr lang="en-US" b="1" dirty="0"/>
              <a:t>word-addressed</a:t>
            </a:r>
            <a:r>
              <a:rPr lang="en-US" dirty="0"/>
              <a:t> memory.</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15</a:t>
            </a:fld>
            <a:endParaRPr lang="en-US"/>
          </a:p>
        </p:txBody>
      </p:sp>
      <p:sp>
        <p:nvSpPr>
          <p:cNvPr id="48" name="TextBox 47">
            <a:extLst>
              <a:ext uri="{FF2B5EF4-FFF2-40B4-BE49-F238E27FC236}">
                <a16:creationId xmlns:a16="http://schemas.microsoft.com/office/drawing/2014/main" id="{48D1C378-E1DD-6141-889C-7670E4A3EA16}"/>
              </a:ext>
            </a:extLst>
          </p:cNvPr>
          <p:cNvSpPr txBox="1"/>
          <p:nvPr/>
        </p:nvSpPr>
        <p:spPr>
          <a:xfrm>
            <a:off x="609600" y="1501506"/>
            <a:ext cx="3181887" cy="707886"/>
          </a:xfrm>
          <a:prstGeom prst="rect">
            <a:avLst/>
          </a:prstGeom>
          <a:noFill/>
        </p:spPr>
        <p:txBody>
          <a:bodyPr wrap="square" rtlCol="0">
            <a:spAutoFit/>
          </a:bodyPr>
          <a:lstStyle/>
          <a:p>
            <a:pPr algn="ctr"/>
            <a:r>
              <a:rPr lang="en-US" sz="2000" dirty="0"/>
              <a:t>notice how the MIPS registers are </a:t>
            </a:r>
            <a:r>
              <a:rPr lang="en-US" sz="2000" b="1" dirty="0"/>
              <a:t>numbered?</a:t>
            </a:r>
          </a:p>
        </p:txBody>
      </p:sp>
      <p:grpSp>
        <p:nvGrpSpPr>
          <p:cNvPr id="84" name="Group 83">
            <a:extLst>
              <a:ext uri="{FF2B5EF4-FFF2-40B4-BE49-F238E27FC236}">
                <a16:creationId xmlns:a16="http://schemas.microsoft.com/office/drawing/2014/main" id="{A8BF3401-6BCD-6643-B007-1C086AC92ABC}"/>
              </a:ext>
            </a:extLst>
          </p:cNvPr>
          <p:cNvGrpSpPr/>
          <p:nvPr/>
        </p:nvGrpSpPr>
        <p:grpSpPr>
          <a:xfrm>
            <a:off x="4216764" y="1377415"/>
            <a:ext cx="1176664" cy="3916321"/>
            <a:chOff x="3928736" y="1377415"/>
            <a:chExt cx="1176664" cy="3916321"/>
          </a:xfrm>
        </p:grpSpPr>
        <p:sp>
          <p:nvSpPr>
            <p:cNvPr id="6" name="Rectangle 5"/>
            <p:cNvSpPr/>
            <p:nvPr/>
          </p:nvSpPr>
          <p:spPr>
            <a:xfrm>
              <a:off x="3928736" y="1377415"/>
              <a:ext cx="1176664" cy="39163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dirty="0"/>
            </a:p>
          </p:txBody>
        </p:sp>
        <p:grpSp>
          <p:nvGrpSpPr>
            <p:cNvPr id="11" name="Group 10"/>
            <p:cNvGrpSpPr/>
            <p:nvPr/>
          </p:nvGrpSpPr>
          <p:grpSpPr>
            <a:xfrm>
              <a:off x="4111863" y="1557644"/>
              <a:ext cx="460136" cy="457200"/>
              <a:chOff x="3490214" y="1866901"/>
              <a:chExt cx="1462787" cy="1453453"/>
            </a:xfrm>
          </p:grpSpPr>
          <p:grpSp>
            <p:nvGrpSpPr>
              <p:cNvPr id="12" name="Group 11"/>
              <p:cNvGrpSpPr/>
              <p:nvPr/>
            </p:nvGrpSpPr>
            <p:grpSpPr>
              <a:xfrm>
                <a:off x="3505198" y="1866901"/>
                <a:ext cx="1447800" cy="1453453"/>
                <a:chOff x="3962399" y="1333500"/>
                <a:chExt cx="762000" cy="764975"/>
              </a:xfrm>
            </p:grpSpPr>
            <p:sp>
              <p:nvSpPr>
                <p:cNvPr id="16" name="Rectangle 15"/>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17"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13" name="TextBox 12"/>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14" name="TextBox 13"/>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15" name="TextBox 14"/>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18" name="Group 17"/>
            <p:cNvGrpSpPr/>
            <p:nvPr/>
          </p:nvGrpSpPr>
          <p:grpSpPr>
            <a:xfrm>
              <a:off x="4111863" y="2111840"/>
              <a:ext cx="460136" cy="457200"/>
              <a:chOff x="3490214" y="1866901"/>
              <a:chExt cx="1462787" cy="1453453"/>
            </a:xfrm>
          </p:grpSpPr>
          <p:grpSp>
            <p:nvGrpSpPr>
              <p:cNvPr id="19" name="Group 18"/>
              <p:cNvGrpSpPr/>
              <p:nvPr/>
            </p:nvGrpSpPr>
            <p:grpSpPr>
              <a:xfrm>
                <a:off x="3505198" y="1866901"/>
                <a:ext cx="1447800" cy="1453453"/>
                <a:chOff x="3962399" y="1333500"/>
                <a:chExt cx="762000" cy="764975"/>
              </a:xfrm>
            </p:grpSpPr>
            <p:sp>
              <p:nvSpPr>
                <p:cNvPr id="23" name="Rectangle 22"/>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24"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20" name="TextBox 19"/>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21" name="TextBox 20"/>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22" name="TextBox 21"/>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25" name="Group 24"/>
            <p:cNvGrpSpPr/>
            <p:nvPr/>
          </p:nvGrpSpPr>
          <p:grpSpPr>
            <a:xfrm>
              <a:off x="4111863" y="2666036"/>
              <a:ext cx="460136" cy="457200"/>
              <a:chOff x="3490214" y="1866901"/>
              <a:chExt cx="1462787" cy="1453453"/>
            </a:xfrm>
          </p:grpSpPr>
          <p:grpSp>
            <p:nvGrpSpPr>
              <p:cNvPr id="26" name="Group 25"/>
              <p:cNvGrpSpPr/>
              <p:nvPr/>
            </p:nvGrpSpPr>
            <p:grpSpPr>
              <a:xfrm>
                <a:off x="3505198" y="1866901"/>
                <a:ext cx="1447800" cy="1453453"/>
                <a:chOff x="3962399" y="1333500"/>
                <a:chExt cx="762000" cy="764975"/>
              </a:xfrm>
            </p:grpSpPr>
            <p:sp>
              <p:nvSpPr>
                <p:cNvPr id="30" name="Rectangle 29"/>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31"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27" name="TextBox 26"/>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28" name="TextBox 27"/>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29" name="TextBox 28"/>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32" name="Group 31"/>
            <p:cNvGrpSpPr/>
            <p:nvPr/>
          </p:nvGrpSpPr>
          <p:grpSpPr>
            <a:xfrm>
              <a:off x="4111863" y="3220232"/>
              <a:ext cx="460136" cy="457200"/>
              <a:chOff x="3490214" y="1866901"/>
              <a:chExt cx="1462787" cy="1453453"/>
            </a:xfrm>
          </p:grpSpPr>
          <p:grpSp>
            <p:nvGrpSpPr>
              <p:cNvPr id="33" name="Group 32"/>
              <p:cNvGrpSpPr/>
              <p:nvPr/>
            </p:nvGrpSpPr>
            <p:grpSpPr>
              <a:xfrm>
                <a:off x="3505198" y="1866901"/>
                <a:ext cx="1447800" cy="1453453"/>
                <a:chOff x="3962399" y="1333500"/>
                <a:chExt cx="762000" cy="764975"/>
              </a:xfrm>
            </p:grpSpPr>
            <p:sp>
              <p:nvSpPr>
                <p:cNvPr id="37" name="Rectangle 36"/>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38" name="Isosceles Triangle 6"/>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34" name="TextBox 33"/>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35" name="TextBox 34"/>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36" name="TextBox 35"/>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sp>
          <p:nvSpPr>
            <p:cNvPr id="43" name="TextBox 42"/>
            <p:cNvSpPr txBox="1"/>
            <p:nvPr/>
          </p:nvSpPr>
          <p:spPr>
            <a:xfrm>
              <a:off x="4083184" y="4839729"/>
              <a:ext cx="869816" cy="400110"/>
            </a:xfrm>
            <a:prstGeom prst="rect">
              <a:avLst/>
            </a:prstGeom>
            <a:noFill/>
          </p:spPr>
          <p:txBody>
            <a:bodyPr wrap="square" rtlCol="0">
              <a:spAutoFit/>
            </a:bodyPr>
            <a:lstStyle/>
            <a:p>
              <a:r>
                <a:rPr lang="en-US" sz="2000" b="1" dirty="0" err="1">
                  <a:solidFill>
                    <a:schemeClr val="bg1"/>
                  </a:solidFill>
                </a:rPr>
                <a:t>etc</a:t>
              </a:r>
              <a:r>
                <a:rPr lang="mr-IN" sz="2000" b="1" dirty="0">
                  <a:solidFill>
                    <a:schemeClr val="bg1"/>
                  </a:solidFill>
                </a:rPr>
                <a:t>…</a:t>
              </a:r>
              <a:endParaRPr lang="en-US" sz="2000" b="1" dirty="0">
                <a:solidFill>
                  <a:schemeClr val="bg1"/>
                </a:solidFill>
              </a:endParaRPr>
            </a:p>
          </p:txBody>
        </p:sp>
        <p:grpSp>
          <p:nvGrpSpPr>
            <p:cNvPr id="49" name="Group 48">
              <a:extLst>
                <a:ext uri="{FF2B5EF4-FFF2-40B4-BE49-F238E27FC236}">
                  <a16:creationId xmlns:a16="http://schemas.microsoft.com/office/drawing/2014/main" id="{3A6EB3B8-B802-7646-ABD8-AB9E6AB96167}"/>
                </a:ext>
              </a:extLst>
            </p:cNvPr>
            <p:cNvGrpSpPr/>
            <p:nvPr/>
          </p:nvGrpSpPr>
          <p:grpSpPr>
            <a:xfrm>
              <a:off x="4111863" y="3774428"/>
              <a:ext cx="460136" cy="457200"/>
              <a:chOff x="3490214" y="1866901"/>
              <a:chExt cx="1462787" cy="1453453"/>
            </a:xfrm>
          </p:grpSpPr>
          <p:grpSp>
            <p:nvGrpSpPr>
              <p:cNvPr id="50" name="Group 49">
                <a:extLst>
                  <a:ext uri="{FF2B5EF4-FFF2-40B4-BE49-F238E27FC236}">
                    <a16:creationId xmlns:a16="http://schemas.microsoft.com/office/drawing/2014/main" id="{1970FE79-2676-CA41-AE2A-BBC2295B3B65}"/>
                  </a:ext>
                </a:extLst>
              </p:cNvPr>
              <p:cNvGrpSpPr/>
              <p:nvPr/>
            </p:nvGrpSpPr>
            <p:grpSpPr>
              <a:xfrm>
                <a:off x="3505198" y="1866901"/>
                <a:ext cx="1447800" cy="1453453"/>
                <a:chOff x="3962399" y="1333500"/>
                <a:chExt cx="762000" cy="764975"/>
              </a:xfrm>
            </p:grpSpPr>
            <p:sp>
              <p:nvSpPr>
                <p:cNvPr id="54" name="Rectangle 53">
                  <a:extLst>
                    <a:ext uri="{FF2B5EF4-FFF2-40B4-BE49-F238E27FC236}">
                      <a16:creationId xmlns:a16="http://schemas.microsoft.com/office/drawing/2014/main" id="{B0E8EDF9-4606-A546-A0B5-4292F659AB58}"/>
                    </a:ext>
                  </a:extLst>
                </p:cNvPr>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55" name="Isosceles Triangle 6">
                  <a:extLst>
                    <a:ext uri="{FF2B5EF4-FFF2-40B4-BE49-F238E27FC236}">
                      <a16:creationId xmlns:a16="http://schemas.microsoft.com/office/drawing/2014/main" id="{AF4D2188-5B88-7D4C-95C8-FAA157BBDBFC}"/>
                    </a:ext>
                  </a:extLst>
                </p:cNvPr>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51" name="TextBox 50">
                <a:extLst>
                  <a:ext uri="{FF2B5EF4-FFF2-40B4-BE49-F238E27FC236}">
                    <a16:creationId xmlns:a16="http://schemas.microsoft.com/office/drawing/2014/main" id="{4EB7DB9F-88BB-9F4B-8A7D-C737446D9623}"/>
                  </a:ext>
                </a:extLst>
              </p:cNvPr>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52" name="TextBox 51">
                <a:extLst>
                  <a:ext uri="{FF2B5EF4-FFF2-40B4-BE49-F238E27FC236}">
                    <a16:creationId xmlns:a16="http://schemas.microsoft.com/office/drawing/2014/main" id="{4338493E-F644-1D46-934D-AD81CE3A6C51}"/>
                  </a:ext>
                </a:extLst>
              </p:cNvPr>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53" name="TextBox 52">
                <a:extLst>
                  <a:ext uri="{FF2B5EF4-FFF2-40B4-BE49-F238E27FC236}">
                    <a16:creationId xmlns:a16="http://schemas.microsoft.com/office/drawing/2014/main" id="{DAB45E07-8B1D-CE45-91D9-20C242A1B34C}"/>
                  </a:ext>
                </a:extLst>
              </p:cNvPr>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grpSp>
          <p:nvGrpSpPr>
            <p:cNvPr id="56" name="Group 55">
              <a:extLst>
                <a:ext uri="{FF2B5EF4-FFF2-40B4-BE49-F238E27FC236}">
                  <a16:creationId xmlns:a16="http://schemas.microsoft.com/office/drawing/2014/main" id="{7CEADC5E-B351-CE41-A447-6472F551F0E9}"/>
                </a:ext>
              </a:extLst>
            </p:cNvPr>
            <p:cNvGrpSpPr/>
            <p:nvPr/>
          </p:nvGrpSpPr>
          <p:grpSpPr>
            <a:xfrm>
              <a:off x="4111863" y="4328626"/>
              <a:ext cx="460136" cy="457200"/>
              <a:chOff x="3490214" y="1866901"/>
              <a:chExt cx="1462787" cy="1453453"/>
            </a:xfrm>
          </p:grpSpPr>
          <p:grpSp>
            <p:nvGrpSpPr>
              <p:cNvPr id="57" name="Group 56">
                <a:extLst>
                  <a:ext uri="{FF2B5EF4-FFF2-40B4-BE49-F238E27FC236}">
                    <a16:creationId xmlns:a16="http://schemas.microsoft.com/office/drawing/2014/main" id="{E0EF2CFE-9328-AC49-A637-61D19B394516}"/>
                  </a:ext>
                </a:extLst>
              </p:cNvPr>
              <p:cNvGrpSpPr/>
              <p:nvPr/>
            </p:nvGrpSpPr>
            <p:grpSpPr>
              <a:xfrm>
                <a:off x="3505198" y="1866901"/>
                <a:ext cx="1447800" cy="1453453"/>
                <a:chOff x="3962399" y="1333500"/>
                <a:chExt cx="762000" cy="764975"/>
              </a:xfrm>
            </p:grpSpPr>
            <p:sp>
              <p:nvSpPr>
                <p:cNvPr id="61" name="Rectangle 60">
                  <a:extLst>
                    <a:ext uri="{FF2B5EF4-FFF2-40B4-BE49-F238E27FC236}">
                      <a16:creationId xmlns:a16="http://schemas.microsoft.com/office/drawing/2014/main" id="{2AF8E1A1-2E15-2A48-A7EB-260D920BFBC2}"/>
                    </a:ext>
                  </a:extLst>
                </p:cNvPr>
                <p:cNvSpPr/>
                <p:nvPr/>
              </p:nvSpPr>
              <p:spPr>
                <a:xfrm>
                  <a:off x="3962399" y="1333500"/>
                  <a:ext cx="762000" cy="762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900" b="1" dirty="0">
                    <a:solidFill>
                      <a:schemeClr val="tx1"/>
                    </a:solidFill>
                  </a:endParaRPr>
                </a:p>
              </p:txBody>
            </p:sp>
            <p:sp>
              <p:nvSpPr>
                <p:cNvPr id="62" name="Isosceles Triangle 6">
                  <a:extLst>
                    <a:ext uri="{FF2B5EF4-FFF2-40B4-BE49-F238E27FC236}">
                      <a16:creationId xmlns:a16="http://schemas.microsoft.com/office/drawing/2014/main" id="{1A022558-40E6-234C-ABAB-4AA5403B73D5}"/>
                    </a:ext>
                  </a:extLst>
                </p:cNvPr>
                <p:cNvSpPr/>
                <p:nvPr/>
              </p:nvSpPr>
              <p:spPr>
                <a:xfrm>
                  <a:off x="4250962" y="1978159"/>
                  <a:ext cx="184874" cy="120316"/>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58" name="TextBox 57">
                <a:extLst>
                  <a:ext uri="{FF2B5EF4-FFF2-40B4-BE49-F238E27FC236}">
                    <a16:creationId xmlns:a16="http://schemas.microsoft.com/office/drawing/2014/main" id="{31A9BAF6-DB62-DA48-87C5-10F9D1B669D7}"/>
                  </a:ext>
                </a:extLst>
              </p:cNvPr>
              <p:cNvSpPr txBox="1"/>
              <p:nvPr/>
            </p:nvSpPr>
            <p:spPr>
              <a:xfrm>
                <a:off x="3505198" y="1959713"/>
                <a:ext cx="772194" cy="716621"/>
              </a:xfrm>
              <a:prstGeom prst="rect">
                <a:avLst/>
              </a:prstGeom>
              <a:noFill/>
            </p:spPr>
            <p:txBody>
              <a:bodyPr wrap="none" rtlCol="0">
                <a:spAutoFit/>
              </a:bodyPr>
              <a:lstStyle/>
              <a:p>
                <a:r>
                  <a:rPr lang="en-US" sz="1200" b="1" dirty="0"/>
                  <a:t>D</a:t>
                </a:r>
              </a:p>
            </p:txBody>
          </p:sp>
          <p:sp>
            <p:nvSpPr>
              <p:cNvPr id="59" name="TextBox 58">
                <a:extLst>
                  <a:ext uri="{FF2B5EF4-FFF2-40B4-BE49-F238E27FC236}">
                    <a16:creationId xmlns:a16="http://schemas.microsoft.com/office/drawing/2014/main" id="{81B0A572-C325-CD46-B86F-A769D9010C7C}"/>
                  </a:ext>
                </a:extLst>
              </p:cNvPr>
              <p:cNvSpPr txBox="1"/>
              <p:nvPr/>
            </p:nvSpPr>
            <p:spPr>
              <a:xfrm>
                <a:off x="4172515" y="1964791"/>
                <a:ext cx="780486" cy="716621"/>
              </a:xfrm>
              <a:prstGeom prst="rect">
                <a:avLst/>
              </a:prstGeom>
              <a:noFill/>
            </p:spPr>
            <p:txBody>
              <a:bodyPr wrap="none" rtlCol="0">
                <a:spAutoFit/>
              </a:bodyPr>
              <a:lstStyle/>
              <a:p>
                <a:pPr algn="r"/>
                <a:r>
                  <a:rPr lang="en-US" sz="1200" b="1" dirty="0"/>
                  <a:t>Q</a:t>
                </a:r>
              </a:p>
            </p:txBody>
          </p:sp>
          <p:sp>
            <p:nvSpPr>
              <p:cNvPr id="60" name="TextBox 59">
                <a:extLst>
                  <a:ext uri="{FF2B5EF4-FFF2-40B4-BE49-F238E27FC236}">
                    <a16:creationId xmlns:a16="http://schemas.microsoft.com/office/drawing/2014/main" id="{08ECFC85-9A79-E64D-BD77-A7B56408B520}"/>
                  </a:ext>
                </a:extLst>
              </p:cNvPr>
              <p:cNvSpPr txBox="1"/>
              <p:nvPr/>
            </p:nvSpPr>
            <p:spPr>
              <a:xfrm>
                <a:off x="3490214" y="2529817"/>
                <a:ext cx="896608" cy="676809"/>
              </a:xfrm>
              <a:prstGeom prst="rect">
                <a:avLst/>
              </a:prstGeom>
              <a:noFill/>
            </p:spPr>
            <p:txBody>
              <a:bodyPr wrap="none" rtlCol="0">
                <a:spAutoFit/>
              </a:bodyPr>
              <a:lstStyle/>
              <a:p>
                <a:r>
                  <a:rPr lang="en-US" sz="1050" b="1" dirty="0" err="1"/>
                  <a:t>en</a:t>
                </a:r>
                <a:endParaRPr lang="en-US" sz="1050" b="1" dirty="0"/>
              </a:p>
            </p:txBody>
          </p:sp>
        </p:grpSp>
        <p:sp>
          <p:nvSpPr>
            <p:cNvPr id="63" name="TextBox 62">
              <a:extLst>
                <a:ext uri="{FF2B5EF4-FFF2-40B4-BE49-F238E27FC236}">
                  <a16:creationId xmlns:a16="http://schemas.microsoft.com/office/drawing/2014/main" id="{81617077-9D4F-424A-B21E-D4005C909DAF}"/>
                </a:ext>
              </a:extLst>
            </p:cNvPr>
            <p:cNvSpPr txBox="1"/>
            <p:nvPr/>
          </p:nvSpPr>
          <p:spPr>
            <a:xfrm>
              <a:off x="4558799" y="1570296"/>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$0</a:t>
              </a:r>
            </a:p>
          </p:txBody>
        </p:sp>
        <p:sp>
          <p:nvSpPr>
            <p:cNvPr id="65" name="TextBox 64">
              <a:extLst>
                <a:ext uri="{FF2B5EF4-FFF2-40B4-BE49-F238E27FC236}">
                  <a16:creationId xmlns:a16="http://schemas.microsoft.com/office/drawing/2014/main" id="{3CB1BEC2-38D2-A24B-A3D0-2A52FCB7D077}"/>
                </a:ext>
              </a:extLst>
            </p:cNvPr>
            <p:cNvSpPr txBox="1"/>
            <p:nvPr/>
          </p:nvSpPr>
          <p:spPr>
            <a:xfrm>
              <a:off x="4558799" y="2126861"/>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$1</a:t>
              </a:r>
            </a:p>
          </p:txBody>
        </p:sp>
        <p:sp>
          <p:nvSpPr>
            <p:cNvPr id="66" name="TextBox 65">
              <a:extLst>
                <a:ext uri="{FF2B5EF4-FFF2-40B4-BE49-F238E27FC236}">
                  <a16:creationId xmlns:a16="http://schemas.microsoft.com/office/drawing/2014/main" id="{FBC898E5-D446-4D42-B09D-A5FA16283712}"/>
                </a:ext>
              </a:extLst>
            </p:cNvPr>
            <p:cNvSpPr txBox="1"/>
            <p:nvPr/>
          </p:nvSpPr>
          <p:spPr>
            <a:xfrm>
              <a:off x="4558799" y="2683426"/>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$2</a:t>
              </a:r>
            </a:p>
          </p:txBody>
        </p:sp>
        <p:sp>
          <p:nvSpPr>
            <p:cNvPr id="67" name="TextBox 66">
              <a:extLst>
                <a:ext uri="{FF2B5EF4-FFF2-40B4-BE49-F238E27FC236}">
                  <a16:creationId xmlns:a16="http://schemas.microsoft.com/office/drawing/2014/main" id="{C4FE11D4-0061-0340-A577-97F4A514EF95}"/>
                </a:ext>
              </a:extLst>
            </p:cNvPr>
            <p:cNvSpPr txBox="1"/>
            <p:nvPr/>
          </p:nvSpPr>
          <p:spPr>
            <a:xfrm>
              <a:off x="4558799" y="3239991"/>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$3</a:t>
              </a:r>
            </a:p>
          </p:txBody>
        </p:sp>
        <p:sp>
          <p:nvSpPr>
            <p:cNvPr id="68" name="TextBox 67">
              <a:extLst>
                <a:ext uri="{FF2B5EF4-FFF2-40B4-BE49-F238E27FC236}">
                  <a16:creationId xmlns:a16="http://schemas.microsoft.com/office/drawing/2014/main" id="{8F93B60D-4BA0-254B-8320-D7E6B8E593C8}"/>
                </a:ext>
              </a:extLst>
            </p:cNvPr>
            <p:cNvSpPr txBox="1"/>
            <p:nvPr/>
          </p:nvSpPr>
          <p:spPr>
            <a:xfrm>
              <a:off x="4558799" y="3796556"/>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$4</a:t>
              </a:r>
            </a:p>
          </p:txBody>
        </p:sp>
        <p:sp>
          <p:nvSpPr>
            <p:cNvPr id="69" name="TextBox 68">
              <a:extLst>
                <a:ext uri="{FF2B5EF4-FFF2-40B4-BE49-F238E27FC236}">
                  <a16:creationId xmlns:a16="http://schemas.microsoft.com/office/drawing/2014/main" id="{BF373F76-A621-4641-9DE6-E38427F6D96A}"/>
                </a:ext>
              </a:extLst>
            </p:cNvPr>
            <p:cNvSpPr txBox="1"/>
            <p:nvPr/>
          </p:nvSpPr>
          <p:spPr>
            <a:xfrm>
              <a:off x="4558799" y="4353121"/>
              <a:ext cx="524606" cy="400110"/>
            </a:xfrm>
            <a:prstGeom prst="rect">
              <a:avLst/>
            </a:prstGeom>
            <a:noFill/>
          </p:spPr>
          <p:txBody>
            <a:bodyPr wrap="square" rtlCol="0">
              <a:spAutoFit/>
            </a:bodyPr>
            <a:lstStyle/>
            <a:p>
              <a:r>
                <a:rPr lang="en-US" sz="2000" b="1" dirty="0">
                  <a:solidFill>
                    <a:schemeClr val="bg1"/>
                  </a:solidFill>
                  <a:latin typeface="Consolas" panose="020B0609020204030204" pitchFamily="49" charset="0"/>
                  <a:cs typeface="Consolas" panose="020B0609020204030204" pitchFamily="49" charset="0"/>
                </a:rPr>
                <a:t>$5</a:t>
              </a:r>
            </a:p>
          </p:txBody>
        </p:sp>
      </p:grpSp>
      <p:grpSp>
        <p:nvGrpSpPr>
          <p:cNvPr id="78" name="Group 77">
            <a:extLst>
              <a:ext uri="{FF2B5EF4-FFF2-40B4-BE49-F238E27FC236}">
                <a16:creationId xmlns:a16="http://schemas.microsoft.com/office/drawing/2014/main" id="{3508E070-CDDD-6A40-BBAA-140910F6046F}"/>
              </a:ext>
            </a:extLst>
          </p:cNvPr>
          <p:cNvGrpSpPr/>
          <p:nvPr/>
        </p:nvGrpSpPr>
        <p:grpSpPr>
          <a:xfrm>
            <a:off x="540700" y="2453039"/>
            <a:ext cx="3676064" cy="400110"/>
            <a:chOff x="252672" y="2453039"/>
            <a:chExt cx="3676064" cy="400110"/>
          </a:xfrm>
        </p:grpSpPr>
        <p:cxnSp>
          <p:nvCxnSpPr>
            <p:cNvPr id="7" name="Straight Arrow Connector 6"/>
            <p:cNvCxnSpPr>
              <a:cxnSpLocks/>
            </p:cNvCxnSpPr>
            <p:nvPr/>
          </p:nvCxnSpPr>
          <p:spPr>
            <a:xfrm>
              <a:off x="3417153" y="2677061"/>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76FC9FB-8E2D-6B49-8050-543E3B97ECA9}"/>
                </a:ext>
              </a:extLst>
            </p:cNvPr>
            <p:cNvSpPr txBox="1"/>
            <p:nvPr/>
          </p:nvSpPr>
          <p:spPr>
            <a:xfrm>
              <a:off x="252672" y="2453039"/>
              <a:ext cx="3181887" cy="400110"/>
            </a:xfrm>
            <a:prstGeom prst="rect">
              <a:avLst/>
            </a:prstGeom>
            <a:noFill/>
          </p:spPr>
          <p:txBody>
            <a:bodyPr wrap="square" rtlCol="0">
              <a:spAutoFit/>
            </a:bodyPr>
            <a:lstStyle/>
            <a:p>
              <a:pPr algn="r"/>
              <a:r>
                <a:rPr lang="en-US" sz="2000" dirty="0"/>
                <a:t>register </a:t>
              </a:r>
              <a:r>
                <a:rPr lang="en-US" sz="2000" b="1" dirty="0"/>
                <a:t>number</a:t>
              </a:r>
              <a:r>
                <a:rPr lang="en-US" sz="2000" dirty="0"/>
                <a:t> go in…</a:t>
              </a:r>
            </a:p>
          </p:txBody>
        </p:sp>
      </p:grpSp>
      <p:grpSp>
        <p:nvGrpSpPr>
          <p:cNvPr id="79" name="Group 78">
            <a:extLst>
              <a:ext uri="{FF2B5EF4-FFF2-40B4-BE49-F238E27FC236}">
                <a16:creationId xmlns:a16="http://schemas.microsoft.com/office/drawing/2014/main" id="{B9F63BF9-208F-7945-97F6-90ED93D81733}"/>
              </a:ext>
            </a:extLst>
          </p:cNvPr>
          <p:cNvGrpSpPr/>
          <p:nvPr/>
        </p:nvGrpSpPr>
        <p:grpSpPr>
          <a:xfrm>
            <a:off x="5393428" y="2453039"/>
            <a:ext cx="3691922" cy="400110"/>
            <a:chOff x="5105400" y="2453039"/>
            <a:chExt cx="3691922" cy="400110"/>
          </a:xfrm>
        </p:grpSpPr>
        <p:cxnSp>
          <p:nvCxnSpPr>
            <p:cNvPr id="9" name="Straight Arrow Connector 8"/>
            <p:cNvCxnSpPr>
              <a:cxnSpLocks/>
            </p:cNvCxnSpPr>
            <p:nvPr/>
          </p:nvCxnSpPr>
          <p:spPr>
            <a:xfrm>
              <a:off x="5105400" y="2676595"/>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BB775BD-0B52-CA41-8201-ED5C389AF7B6}"/>
                </a:ext>
              </a:extLst>
            </p:cNvPr>
            <p:cNvSpPr txBox="1"/>
            <p:nvPr/>
          </p:nvSpPr>
          <p:spPr>
            <a:xfrm>
              <a:off x="5615435" y="2453039"/>
              <a:ext cx="3181887" cy="400110"/>
            </a:xfrm>
            <a:prstGeom prst="rect">
              <a:avLst/>
            </a:prstGeom>
            <a:noFill/>
          </p:spPr>
          <p:txBody>
            <a:bodyPr wrap="square" rtlCol="0">
              <a:spAutoFit/>
            </a:bodyPr>
            <a:lstStyle/>
            <a:p>
              <a:r>
                <a:rPr lang="en-US" sz="2000" dirty="0"/>
                <a:t>register </a:t>
              </a:r>
              <a:r>
                <a:rPr lang="en-US" sz="2000" b="1" dirty="0"/>
                <a:t>value</a:t>
              </a:r>
              <a:r>
                <a:rPr lang="en-US" sz="2000" dirty="0"/>
                <a:t> come out.</a:t>
              </a:r>
            </a:p>
          </p:txBody>
        </p:sp>
      </p:grpSp>
      <p:grpSp>
        <p:nvGrpSpPr>
          <p:cNvPr id="80" name="Group 79">
            <a:extLst>
              <a:ext uri="{FF2B5EF4-FFF2-40B4-BE49-F238E27FC236}">
                <a16:creationId xmlns:a16="http://schemas.microsoft.com/office/drawing/2014/main" id="{EF880DE8-83CA-5148-927D-42EBB11C6C13}"/>
              </a:ext>
            </a:extLst>
          </p:cNvPr>
          <p:cNvGrpSpPr/>
          <p:nvPr/>
        </p:nvGrpSpPr>
        <p:grpSpPr>
          <a:xfrm>
            <a:off x="540700" y="2890092"/>
            <a:ext cx="3676064" cy="400110"/>
            <a:chOff x="252672" y="2890092"/>
            <a:chExt cx="3676064" cy="400110"/>
          </a:xfrm>
        </p:grpSpPr>
        <p:cxnSp>
          <p:nvCxnSpPr>
            <p:cNvPr id="72" name="Straight Arrow Connector 71">
              <a:extLst>
                <a:ext uri="{FF2B5EF4-FFF2-40B4-BE49-F238E27FC236}">
                  <a16:creationId xmlns:a16="http://schemas.microsoft.com/office/drawing/2014/main" id="{CC3C46EE-EF6F-FC48-8E18-E447C5AEF696}"/>
                </a:ext>
              </a:extLst>
            </p:cNvPr>
            <p:cNvCxnSpPr>
              <a:cxnSpLocks/>
            </p:cNvCxnSpPr>
            <p:nvPr/>
          </p:nvCxnSpPr>
          <p:spPr>
            <a:xfrm>
              <a:off x="3417153" y="3114114"/>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D5F0D61-44FA-7A48-86D8-A5642C4DDFBE}"/>
                </a:ext>
              </a:extLst>
            </p:cNvPr>
            <p:cNvSpPr txBox="1"/>
            <p:nvPr/>
          </p:nvSpPr>
          <p:spPr>
            <a:xfrm>
              <a:off x="252672" y="2890092"/>
              <a:ext cx="3181887" cy="400110"/>
            </a:xfrm>
            <a:prstGeom prst="rect">
              <a:avLst/>
            </a:prstGeom>
            <a:noFill/>
          </p:spPr>
          <p:txBody>
            <a:bodyPr wrap="square" rtlCol="0">
              <a:spAutoFit/>
            </a:bodyPr>
            <a:lstStyle/>
            <a:p>
              <a:pPr algn="r"/>
              <a:r>
                <a:rPr lang="en-US" sz="2000" dirty="0"/>
                <a:t>maybe two at a time.</a:t>
              </a:r>
            </a:p>
          </p:txBody>
        </p:sp>
      </p:grpSp>
      <p:grpSp>
        <p:nvGrpSpPr>
          <p:cNvPr id="81" name="Group 80">
            <a:extLst>
              <a:ext uri="{FF2B5EF4-FFF2-40B4-BE49-F238E27FC236}">
                <a16:creationId xmlns:a16="http://schemas.microsoft.com/office/drawing/2014/main" id="{0715E7D3-30F1-E342-AB79-B87184CC31A8}"/>
              </a:ext>
            </a:extLst>
          </p:cNvPr>
          <p:cNvGrpSpPr/>
          <p:nvPr/>
        </p:nvGrpSpPr>
        <p:grpSpPr>
          <a:xfrm>
            <a:off x="5393428" y="2890092"/>
            <a:ext cx="3691922" cy="400110"/>
            <a:chOff x="5105400" y="2890092"/>
            <a:chExt cx="3691922" cy="400110"/>
          </a:xfrm>
        </p:grpSpPr>
        <p:cxnSp>
          <p:nvCxnSpPr>
            <p:cNvPr id="73" name="Straight Arrow Connector 72">
              <a:extLst>
                <a:ext uri="{FF2B5EF4-FFF2-40B4-BE49-F238E27FC236}">
                  <a16:creationId xmlns:a16="http://schemas.microsoft.com/office/drawing/2014/main" id="{5FA58D57-A33E-684C-A5FD-1C46F7B985AB}"/>
                </a:ext>
              </a:extLst>
            </p:cNvPr>
            <p:cNvCxnSpPr>
              <a:cxnSpLocks/>
            </p:cNvCxnSpPr>
            <p:nvPr/>
          </p:nvCxnSpPr>
          <p:spPr>
            <a:xfrm>
              <a:off x="5105400" y="3113648"/>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828F5D4-239A-3443-950A-28B8DFE4BDEE}"/>
                </a:ext>
              </a:extLst>
            </p:cNvPr>
            <p:cNvSpPr txBox="1"/>
            <p:nvPr/>
          </p:nvSpPr>
          <p:spPr>
            <a:xfrm>
              <a:off x="5615435" y="2890092"/>
              <a:ext cx="3181887" cy="400110"/>
            </a:xfrm>
            <a:prstGeom prst="rect">
              <a:avLst/>
            </a:prstGeom>
            <a:noFill/>
          </p:spPr>
          <p:txBody>
            <a:bodyPr wrap="square" rtlCol="0">
              <a:spAutoFit/>
            </a:bodyPr>
            <a:lstStyle/>
            <a:p>
              <a:r>
                <a:rPr lang="en-US" sz="2000" dirty="0"/>
                <a:t>that might be useful.</a:t>
              </a:r>
            </a:p>
          </p:txBody>
        </p:sp>
      </p:grpSp>
      <p:grpSp>
        <p:nvGrpSpPr>
          <p:cNvPr id="82" name="Group 81">
            <a:extLst>
              <a:ext uri="{FF2B5EF4-FFF2-40B4-BE49-F238E27FC236}">
                <a16:creationId xmlns:a16="http://schemas.microsoft.com/office/drawing/2014/main" id="{0132618F-48D4-7D40-8A52-F665A7AEE404}"/>
              </a:ext>
            </a:extLst>
          </p:cNvPr>
          <p:cNvGrpSpPr/>
          <p:nvPr/>
        </p:nvGrpSpPr>
        <p:grpSpPr>
          <a:xfrm>
            <a:off x="323384" y="3231752"/>
            <a:ext cx="3910786" cy="707886"/>
            <a:chOff x="35356" y="3231752"/>
            <a:chExt cx="3910786" cy="707886"/>
          </a:xfrm>
        </p:grpSpPr>
        <p:cxnSp>
          <p:nvCxnSpPr>
            <p:cNvPr id="76" name="Straight Arrow Connector 75">
              <a:extLst>
                <a:ext uri="{FF2B5EF4-FFF2-40B4-BE49-F238E27FC236}">
                  <a16:creationId xmlns:a16="http://schemas.microsoft.com/office/drawing/2014/main" id="{0B3610DA-36D5-A44D-80E3-019A7FF19F66}"/>
                </a:ext>
              </a:extLst>
            </p:cNvPr>
            <p:cNvCxnSpPr>
              <a:cxnSpLocks/>
            </p:cNvCxnSpPr>
            <p:nvPr/>
          </p:nvCxnSpPr>
          <p:spPr>
            <a:xfrm>
              <a:off x="3434559" y="3583085"/>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AC35D1F-DE50-174F-BA23-4475AB63B00C}"/>
                </a:ext>
              </a:extLst>
            </p:cNvPr>
            <p:cNvSpPr txBox="1"/>
            <p:nvPr/>
          </p:nvSpPr>
          <p:spPr>
            <a:xfrm>
              <a:off x="35356" y="3231752"/>
              <a:ext cx="3393571" cy="707886"/>
            </a:xfrm>
            <a:prstGeom prst="rect">
              <a:avLst/>
            </a:prstGeom>
            <a:noFill/>
          </p:spPr>
          <p:txBody>
            <a:bodyPr wrap="square" rtlCol="0">
              <a:spAutoFit/>
            </a:bodyPr>
            <a:lstStyle/>
            <a:p>
              <a:pPr algn="r"/>
              <a:r>
                <a:rPr lang="en-US" sz="2000" dirty="0"/>
                <a:t>and we should also be able to put values into them, too.</a:t>
              </a:r>
            </a:p>
          </p:txBody>
        </p:sp>
      </p:grpSp>
      <p:sp>
        <p:nvSpPr>
          <p:cNvPr id="83" name="TextBox 82">
            <a:extLst>
              <a:ext uri="{FF2B5EF4-FFF2-40B4-BE49-F238E27FC236}">
                <a16:creationId xmlns:a16="http://schemas.microsoft.com/office/drawing/2014/main" id="{4DD3F403-F8F3-024C-9D42-A1C85333F935}"/>
              </a:ext>
            </a:extLst>
          </p:cNvPr>
          <p:cNvSpPr txBox="1"/>
          <p:nvPr/>
        </p:nvSpPr>
        <p:spPr>
          <a:xfrm>
            <a:off x="5887605" y="3939638"/>
            <a:ext cx="2611874" cy="1015663"/>
          </a:xfrm>
          <a:prstGeom prst="rect">
            <a:avLst/>
          </a:prstGeom>
          <a:noFill/>
        </p:spPr>
        <p:txBody>
          <a:bodyPr wrap="square" rtlCol="0">
            <a:spAutoFit/>
          </a:bodyPr>
          <a:lstStyle/>
          <a:p>
            <a:pPr algn="ctr"/>
            <a:r>
              <a:rPr lang="en-US" sz="2000" dirty="0"/>
              <a:t>don't worry, we'll see how it works. but that's really all it is.</a:t>
            </a:r>
            <a:endParaRPr lang="en-US" sz="2000" b="1" dirty="0"/>
          </a:p>
        </p:txBody>
      </p:sp>
    </p:spTree>
    <p:extLst>
      <p:ext uri="{BB962C8B-B14F-4D97-AF65-F5344CB8AC3E}">
        <p14:creationId xmlns:p14="http://schemas.microsoft.com/office/powerpoint/2010/main" val="741474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and Logic Unit (ALU)</a:t>
            </a:r>
          </a:p>
        </p:txBody>
      </p:sp>
      <p:sp>
        <p:nvSpPr>
          <p:cNvPr id="3" name="Content Placeholder 2"/>
          <p:cNvSpPr>
            <a:spLocks noGrp="1"/>
          </p:cNvSpPr>
          <p:nvPr>
            <p:ph idx="1"/>
          </p:nvPr>
        </p:nvSpPr>
        <p:spPr>
          <a:xfrm>
            <a:off x="152400" y="495301"/>
            <a:ext cx="8991600" cy="609599"/>
          </a:xfrm>
        </p:spPr>
        <p:txBody>
          <a:bodyPr/>
          <a:lstStyle/>
          <a:p>
            <a:r>
              <a:rPr lang="en-US" dirty="0"/>
              <a:t>the </a:t>
            </a:r>
            <a:r>
              <a:rPr lang="en-US" b="1" dirty="0"/>
              <a:t>ALU </a:t>
            </a:r>
            <a:r>
              <a:rPr lang="en-US" dirty="0"/>
              <a:t>takes old values and produces new values from them.</a:t>
            </a:r>
            <a:endParaRPr lang="en-US" b="1" dirty="0"/>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16</a:t>
            </a:fld>
            <a:endParaRPr lang="en-US"/>
          </a:p>
        </p:txBody>
      </p:sp>
      <p:grpSp>
        <p:nvGrpSpPr>
          <p:cNvPr id="12" name="Group 11"/>
          <p:cNvGrpSpPr/>
          <p:nvPr/>
        </p:nvGrpSpPr>
        <p:grpSpPr>
          <a:xfrm>
            <a:off x="6688667" y="1080936"/>
            <a:ext cx="1752600" cy="4133093"/>
            <a:chOff x="6688667" y="1080936"/>
            <a:chExt cx="1752600" cy="4133093"/>
          </a:xfrm>
        </p:grpSpPr>
        <p:sp>
          <p:nvSpPr>
            <p:cNvPr id="6" name="Flowchart: Manual Operation 5"/>
            <p:cNvSpPr/>
            <p:nvPr/>
          </p:nvSpPr>
          <p:spPr>
            <a:xfrm rot="16200000">
              <a:off x="5519758" y="2292520"/>
              <a:ext cx="4090418" cy="1752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45 h 10045"/>
                <a:gd name="connsiteX1" fmla="*/ 4870 w 10000"/>
                <a:gd name="connsiteY1" fmla="*/ 0 h 10045"/>
                <a:gd name="connsiteX2" fmla="*/ 10000 w 10000"/>
                <a:gd name="connsiteY2" fmla="*/ 45 h 10045"/>
                <a:gd name="connsiteX3" fmla="*/ 8000 w 10000"/>
                <a:gd name="connsiteY3" fmla="*/ 10045 h 10045"/>
                <a:gd name="connsiteX4" fmla="*/ 2000 w 10000"/>
                <a:gd name="connsiteY4" fmla="*/ 10045 h 10045"/>
                <a:gd name="connsiteX5" fmla="*/ 0 w 10000"/>
                <a:gd name="connsiteY5" fmla="*/ 45 h 10045"/>
                <a:gd name="connsiteX0" fmla="*/ 0 w 10000"/>
                <a:gd name="connsiteY0" fmla="*/ 0 h 10000"/>
                <a:gd name="connsiteX1" fmla="*/ 4870 w 10000"/>
                <a:gd name="connsiteY1" fmla="*/ 48 h 10000"/>
                <a:gd name="connsiteX2" fmla="*/ 10000 w 10000"/>
                <a:gd name="connsiteY2" fmla="*/ 0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4870 w 10000"/>
                <a:gd name="connsiteY1" fmla="*/ 48 h 10000"/>
                <a:gd name="connsiteX2" fmla="*/ 5365 w 10000"/>
                <a:gd name="connsiteY2" fmla="*/ 1 h 10000"/>
                <a:gd name="connsiteX3" fmla="*/ 10000 w 10000"/>
                <a:gd name="connsiteY3" fmla="*/ 0 h 10000"/>
                <a:gd name="connsiteX4" fmla="*/ 8000 w 10000"/>
                <a:gd name="connsiteY4" fmla="*/ 10000 h 10000"/>
                <a:gd name="connsiteX5" fmla="*/ 2000 w 10000"/>
                <a:gd name="connsiteY5" fmla="*/ 10000 h 10000"/>
                <a:gd name="connsiteX6" fmla="*/ 0 w 10000"/>
                <a:gd name="connsiteY6" fmla="*/ 0 h 10000"/>
                <a:gd name="connsiteX0" fmla="*/ 0 w 10000"/>
                <a:gd name="connsiteY0" fmla="*/ 0 h 10000"/>
                <a:gd name="connsiteX1" fmla="*/ 4310 w 10000"/>
                <a:gd name="connsiteY1" fmla="*/ 1 h 10000"/>
                <a:gd name="connsiteX2" fmla="*/ 4870 w 10000"/>
                <a:gd name="connsiteY2" fmla="*/ 48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 name="connsiteX0" fmla="*/ 0 w 10000"/>
                <a:gd name="connsiteY0" fmla="*/ 0 h 10000"/>
                <a:gd name="connsiteX1" fmla="*/ 4310 w 10000"/>
                <a:gd name="connsiteY1" fmla="*/ 1 h 10000"/>
                <a:gd name="connsiteX2" fmla="*/ 4896 w 10000"/>
                <a:gd name="connsiteY2" fmla="*/ 2594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310" y="1"/>
                  </a:lnTo>
                  <a:lnTo>
                    <a:pt x="4896" y="2594"/>
                  </a:lnTo>
                  <a:lnTo>
                    <a:pt x="5365" y="1"/>
                  </a:lnTo>
                  <a:lnTo>
                    <a:pt x="10000" y="0"/>
                  </a:lnTo>
                  <a:lnTo>
                    <a:pt x="8000" y="10000"/>
                  </a:lnTo>
                  <a:lnTo>
                    <a:pt x="2000" y="10000"/>
                  </a:lnTo>
                  <a:lnTo>
                    <a:pt x="0" y="0"/>
                  </a:lnTo>
                  <a:close/>
                </a:path>
              </a:pathLst>
            </a:custGeom>
            <a:solidFill>
              <a:srgbClr val="FF902E"/>
            </a:solidFill>
            <a:ln w="38100">
              <a:noFill/>
            </a:ln>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400" b="1" dirty="0">
                  <a:solidFill>
                    <a:schemeClr val="tx1"/>
                  </a:solidFill>
                </a:rPr>
                <a:t>   </a:t>
              </a:r>
            </a:p>
            <a:p>
              <a:pPr algn="ctr"/>
              <a:endParaRPr lang="en-US" sz="2400" b="1" dirty="0">
                <a:solidFill>
                  <a:schemeClr val="tx1"/>
                </a:solidFill>
              </a:endParaRPr>
            </a:p>
          </p:txBody>
        </p:sp>
        <p:sp>
          <p:nvSpPr>
            <p:cNvPr id="7" name="TextBox 6"/>
            <p:cNvSpPr txBox="1"/>
            <p:nvPr/>
          </p:nvSpPr>
          <p:spPr>
            <a:xfrm>
              <a:off x="7467600" y="1080936"/>
              <a:ext cx="774827" cy="461665"/>
            </a:xfrm>
            <a:prstGeom prst="rect">
              <a:avLst/>
            </a:prstGeom>
            <a:noFill/>
          </p:spPr>
          <p:txBody>
            <a:bodyPr wrap="none" rtlCol="0">
              <a:spAutoFit/>
            </a:bodyPr>
            <a:lstStyle/>
            <a:p>
              <a:pPr algn="ctr"/>
              <a:r>
                <a:rPr lang="en-US" sz="2400" b="1" dirty="0"/>
                <a:t>ALU</a:t>
              </a:r>
            </a:p>
          </p:txBody>
        </p:sp>
      </p:grpSp>
      <p:sp>
        <p:nvSpPr>
          <p:cNvPr id="8" name="TextBox 7"/>
          <p:cNvSpPr txBox="1"/>
          <p:nvPr/>
        </p:nvSpPr>
        <p:spPr>
          <a:xfrm>
            <a:off x="307232" y="1240220"/>
            <a:ext cx="4456110" cy="1107996"/>
          </a:xfrm>
          <a:prstGeom prst="rect">
            <a:avLst/>
          </a:prstGeom>
          <a:noFill/>
        </p:spPr>
        <p:txBody>
          <a:bodyPr wrap="square" rtlCol="0">
            <a:spAutoFit/>
          </a:bodyPr>
          <a:lstStyle/>
          <a:p>
            <a:pPr algn="ctr"/>
            <a:r>
              <a:rPr lang="en-US" sz="2200" dirty="0"/>
              <a:t>in all the arithmetic and logic (bitwise) instructions, </a:t>
            </a:r>
            <a:r>
              <a:rPr lang="en-US" sz="2200" b="1" dirty="0"/>
              <a:t>how many </a:t>
            </a:r>
            <a:r>
              <a:rPr lang="en-US" sz="2200" b="1" i="1" dirty="0"/>
              <a:t>input</a:t>
            </a:r>
            <a:r>
              <a:rPr lang="en-US" sz="2200" b="1" dirty="0"/>
              <a:t> operands </a:t>
            </a:r>
            <a:r>
              <a:rPr lang="en-US" sz="2200" dirty="0"/>
              <a:t>are there?</a:t>
            </a:r>
          </a:p>
        </p:txBody>
      </p:sp>
      <p:cxnSp>
        <p:nvCxnSpPr>
          <p:cNvPr id="9" name="Straight Arrow Connector 8"/>
          <p:cNvCxnSpPr/>
          <p:nvPr/>
        </p:nvCxnSpPr>
        <p:spPr>
          <a:xfrm>
            <a:off x="6177084" y="2067884"/>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7084" y="4305300"/>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5000" y="2705099"/>
            <a:ext cx="3538574" cy="769441"/>
          </a:xfrm>
          <a:prstGeom prst="rect">
            <a:avLst/>
          </a:prstGeom>
          <a:noFill/>
        </p:spPr>
        <p:txBody>
          <a:bodyPr wrap="square" rtlCol="0">
            <a:spAutoFit/>
          </a:bodyPr>
          <a:lstStyle/>
          <a:p>
            <a:pPr algn="ctr"/>
            <a:r>
              <a:rPr lang="en-US" sz="2200" dirty="0"/>
              <a:t>what kind of operations do we have to be able to do?</a:t>
            </a:r>
          </a:p>
        </p:txBody>
      </p:sp>
      <p:sp>
        <p:nvSpPr>
          <p:cNvPr id="13" name="TextBox 12"/>
          <p:cNvSpPr txBox="1"/>
          <p:nvPr/>
        </p:nvSpPr>
        <p:spPr>
          <a:xfrm>
            <a:off x="6177084" y="1586720"/>
            <a:ext cx="401072" cy="461665"/>
          </a:xfrm>
          <a:prstGeom prst="rect">
            <a:avLst/>
          </a:prstGeom>
          <a:noFill/>
        </p:spPr>
        <p:txBody>
          <a:bodyPr wrap="none" rtlCol="0">
            <a:spAutoFit/>
          </a:bodyPr>
          <a:lstStyle/>
          <a:p>
            <a:pPr algn="ctr"/>
            <a:r>
              <a:rPr lang="en-US" sz="2400" b="1" dirty="0"/>
              <a:t>A</a:t>
            </a:r>
          </a:p>
        </p:txBody>
      </p:sp>
      <p:sp>
        <p:nvSpPr>
          <p:cNvPr id="14" name="TextBox 13"/>
          <p:cNvSpPr txBox="1"/>
          <p:nvPr/>
        </p:nvSpPr>
        <p:spPr>
          <a:xfrm>
            <a:off x="6186702" y="3843635"/>
            <a:ext cx="381835" cy="461665"/>
          </a:xfrm>
          <a:prstGeom prst="rect">
            <a:avLst/>
          </a:prstGeom>
          <a:noFill/>
        </p:spPr>
        <p:txBody>
          <a:bodyPr wrap="none" rtlCol="0">
            <a:spAutoFit/>
          </a:bodyPr>
          <a:lstStyle/>
          <a:p>
            <a:pPr algn="ctr"/>
            <a:r>
              <a:rPr lang="en-US" sz="2400" b="1" dirty="0"/>
              <a:t>B</a:t>
            </a:r>
          </a:p>
        </p:txBody>
      </p:sp>
      <p:sp>
        <p:nvSpPr>
          <p:cNvPr id="17" name="TextBox 16"/>
          <p:cNvSpPr txBox="1"/>
          <p:nvPr/>
        </p:nvSpPr>
        <p:spPr>
          <a:xfrm>
            <a:off x="6895856" y="1542601"/>
            <a:ext cx="511679" cy="646331"/>
          </a:xfrm>
          <a:prstGeom prst="rect">
            <a:avLst/>
          </a:prstGeom>
          <a:noFill/>
        </p:spPr>
        <p:txBody>
          <a:bodyPr wrap="none" rtlCol="0">
            <a:spAutoFit/>
          </a:bodyPr>
          <a:lstStyle/>
          <a:p>
            <a:pPr algn="ctr"/>
            <a:r>
              <a:rPr lang="en-US" sz="3600" b="1" dirty="0"/>
              <a:t>+</a:t>
            </a:r>
          </a:p>
        </p:txBody>
      </p:sp>
      <p:sp>
        <p:nvSpPr>
          <p:cNvPr id="18" name="TextBox 17"/>
          <p:cNvSpPr txBox="1"/>
          <p:nvPr/>
        </p:nvSpPr>
        <p:spPr>
          <a:xfrm>
            <a:off x="7591287" y="1794218"/>
            <a:ext cx="370614" cy="646331"/>
          </a:xfrm>
          <a:prstGeom prst="rect">
            <a:avLst/>
          </a:prstGeom>
          <a:noFill/>
        </p:spPr>
        <p:txBody>
          <a:bodyPr wrap="none" rtlCol="0">
            <a:spAutoFit/>
          </a:bodyPr>
          <a:lstStyle/>
          <a:p>
            <a:pPr algn="ctr"/>
            <a:r>
              <a:rPr lang="en-US" sz="3600" b="1" dirty="0"/>
              <a:t>-</a:t>
            </a:r>
          </a:p>
        </p:txBody>
      </p:sp>
      <p:sp>
        <p:nvSpPr>
          <p:cNvPr id="19" name="TextBox 18"/>
          <p:cNvSpPr txBox="1"/>
          <p:nvPr/>
        </p:nvSpPr>
        <p:spPr>
          <a:xfrm>
            <a:off x="6848271" y="2217300"/>
            <a:ext cx="651140" cy="646331"/>
          </a:xfrm>
          <a:prstGeom prst="rect">
            <a:avLst/>
          </a:prstGeom>
          <a:noFill/>
        </p:spPr>
        <p:txBody>
          <a:bodyPr wrap="none" rtlCol="0">
            <a:spAutoFit/>
          </a:bodyPr>
          <a:lstStyle/>
          <a:p>
            <a:pPr algn="ctr"/>
            <a:r>
              <a:rPr lang="en-US" sz="3600" b="1" dirty="0"/>
              <a:t>×</a:t>
            </a:r>
            <a:r>
              <a:rPr lang="en-US" sz="3600" b="1" baseline="30000" dirty="0"/>
              <a:t>*</a:t>
            </a:r>
          </a:p>
        </p:txBody>
      </p:sp>
      <p:sp>
        <p:nvSpPr>
          <p:cNvPr id="20" name="TextBox 19"/>
          <p:cNvSpPr txBox="1"/>
          <p:nvPr/>
        </p:nvSpPr>
        <p:spPr>
          <a:xfrm>
            <a:off x="7564967" y="2381934"/>
            <a:ext cx="651140" cy="646331"/>
          </a:xfrm>
          <a:prstGeom prst="rect">
            <a:avLst/>
          </a:prstGeom>
          <a:noFill/>
        </p:spPr>
        <p:txBody>
          <a:bodyPr wrap="none" rtlCol="0">
            <a:spAutoFit/>
          </a:bodyPr>
          <a:lstStyle/>
          <a:p>
            <a:pPr algn="ctr"/>
            <a:r>
              <a:rPr lang="en-US" sz="3600" b="1"/>
              <a:t>÷</a:t>
            </a:r>
            <a:r>
              <a:rPr lang="en-US" sz="3600" b="1" baseline="30000"/>
              <a:t>*</a:t>
            </a:r>
            <a:endParaRPr lang="en-US" sz="3600" b="1" baseline="30000" dirty="0"/>
          </a:p>
        </p:txBody>
      </p:sp>
      <p:sp>
        <p:nvSpPr>
          <p:cNvPr id="21" name="TextBox 20"/>
          <p:cNvSpPr txBox="1"/>
          <p:nvPr/>
        </p:nvSpPr>
        <p:spPr>
          <a:xfrm>
            <a:off x="7173841" y="2891999"/>
            <a:ext cx="577402" cy="646331"/>
          </a:xfrm>
          <a:prstGeom prst="rect">
            <a:avLst/>
          </a:prstGeom>
          <a:noFill/>
        </p:spPr>
        <p:txBody>
          <a:bodyPr wrap="none" rtlCol="0">
            <a:spAutoFit/>
          </a:bodyPr>
          <a:lstStyle/>
          <a:p>
            <a:pPr algn="ctr"/>
            <a:r>
              <a:rPr lang="en-US" sz="3600" b="1" dirty="0"/>
              <a:t>&amp;</a:t>
            </a:r>
          </a:p>
        </p:txBody>
      </p:sp>
      <p:sp>
        <p:nvSpPr>
          <p:cNvPr id="22" name="TextBox 21"/>
          <p:cNvSpPr txBox="1"/>
          <p:nvPr/>
        </p:nvSpPr>
        <p:spPr>
          <a:xfrm>
            <a:off x="7872270" y="3168820"/>
            <a:ext cx="335348" cy="646331"/>
          </a:xfrm>
          <a:prstGeom prst="rect">
            <a:avLst/>
          </a:prstGeom>
          <a:noFill/>
        </p:spPr>
        <p:txBody>
          <a:bodyPr wrap="none" rtlCol="0">
            <a:spAutoFit/>
          </a:bodyPr>
          <a:lstStyle/>
          <a:p>
            <a:pPr algn="ctr"/>
            <a:r>
              <a:rPr lang="en-US" sz="3600" b="1" dirty="0"/>
              <a:t>|</a:t>
            </a:r>
          </a:p>
        </p:txBody>
      </p:sp>
      <p:sp>
        <p:nvSpPr>
          <p:cNvPr id="23" name="TextBox 22"/>
          <p:cNvSpPr txBox="1"/>
          <p:nvPr/>
        </p:nvSpPr>
        <p:spPr>
          <a:xfrm>
            <a:off x="6756526" y="3390109"/>
            <a:ext cx="511679" cy="646331"/>
          </a:xfrm>
          <a:prstGeom prst="rect">
            <a:avLst/>
          </a:prstGeom>
          <a:noFill/>
        </p:spPr>
        <p:txBody>
          <a:bodyPr wrap="none" rtlCol="0">
            <a:spAutoFit/>
          </a:bodyPr>
          <a:lstStyle/>
          <a:p>
            <a:pPr algn="ctr"/>
            <a:r>
              <a:rPr lang="en-US" sz="3600" b="1" dirty="0"/>
              <a:t>~</a:t>
            </a:r>
          </a:p>
        </p:txBody>
      </p:sp>
      <p:sp>
        <p:nvSpPr>
          <p:cNvPr id="24" name="TextBox 23"/>
          <p:cNvSpPr txBox="1"/>
          <p:nvPr/>
        </p:nvSpPr>
        <p:spPr>
          <a:xfrm>
            <a:off x="7060317" y="3592880"/>
            <a:ext cx="838691" cy="646331"/>
          </a:xfrm>
          <a:prstGeom prst="rect">
            <a:avLst/>
          </a:prstGeom>
          <a:noFill/>
        </p:spPr>
        <p:txBody>
          <a:bodyPr wrap="none" rtlCol="0">
            <a:spAutoFit/>
          </a:bodyPr>
          <a:lstStyle/>
          <a:p>
            <a:pPr algn="ctr"/>
            <a:r>
              <a:rPr lang="en-US" sz="3600" b="1" dirty="0"/>
              <a:t>&lt;&lt;</a:t>
            </a:r>
          </a:p>
        </p:txBody>
      </p:sp>
      <p:sp>
        <p:nvSpPr>
          <p:cNvPr id="25" name="TextBox 24"/>
          <p:cNvSpPr txBox="1"/>
          <p:nvPr/>
        </p:nvSpPr>
        <p:spPr>
          <a:xfrm>
            <a:off x="7542555" y="3897195"/>
            <a:ext cx="838691" cy="646331"/>
          </a:xfrm>
          <a:prstGeom prst="rect">
            <a:avLst/>
          </a:prstGeom>
          <a:noFill/>
        </p:spPr>
        <p:txBody>
          <a:bodyPr wrap="none" rtlCol="0">
            <a:spAutoFit/>
          </a:bodyPr>
          <a:lstStyle/>
          <a:p>
            <a:pPr algn="ctr"/>
            <a:r>
              <a:rPr lang="en-US" sz="3600" b="1" dirty="0"/>
              <a:t>&gt;&gt;</a:t>
            </a:r>
          </a:p>
        </p:txBody>
      </p:sp>
      <p:sp>
        <p:nvSpPr>
          <p:cNvPr id="26" name="TextBox 25"/>
          <p:cNvSpPr txBox="1"/>
          <p:nvPr/>
        </p:nvSpPr>
        <p:spPr>
          <a:xfrm>
            <a:off x="6653078" y="4192439"/>
            <a:ext cx="1165705" cy="646331"/>
          </a:xfrm>
          <a:prstGeom prst="rect">
            <a:avLst/>
          </a:prstGeom>
          <a:noFill/>
        </p:spPr>
        <p:txBody>
          <a:bodyPr wrap="none" rtlCol="0">
            <a:spAutoFit/>
          </a:bodyPr>
          <a:lstStyle/>
          <a:p>
            <a:pPr algn="ctr"/>
            <a:r>
              <a:rPr lang="en-US" sz="3600" b="1" dirty="0"/>
              <a:t>&gt;&gt;&gt;</a:t>
            </a:r>
          </a:p>
        </p:txBody>
      </p:sp>
      <p:cxnSp>
        <p:nvCxnSpPr>
          <p:cNvPr id="27" name="Straight Arrow Connector 26"/>
          <p:cNvCxnSpPr/>
          <p:nvPr/>
        </p:nvCxnSpPr>
        <p:spPr>
          <a:xfrm>
            <a:off x="8441267" y="3168820"/>
            <a:ext cx="511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28432" y="5244312"/>
            <a:ext cx="4808886" cy="338554"/>
          </a:xfrm>
          <a:prstGeom prst="rect">
            <a:avLst/>
          </a:prstGeom>
          <a:noFill/>
        </p:spPr>
        <p:txBody>
          <a:bodyPr wrap="square" rtlCol="0">
            <a:spAutoFit/>
          </a:bodyPr>
          <a:lstStyle/>
          <a:p>
            <a:pPr algn="ctr"/>
            <a:r>
              <a:rPr lang="en-US" sz="1600" dirty="0"/>
              <a:t>*multiplication and division are </a:t>
            </a:r>
            <a:r>
              <a:rPr lang="en-US" sz="1600" dirty="0" err="1"/>
              <a:t>kinda</a:t>
            </a:r>
            <a:r>
              <a:rPr lang="en-US" sz="1600" dirty="0"/>
              <a:t> weirdos</a:t>
            </a:r>
            <a:r>
              <a:rPr lang="mr-IN" sz="1600" dirty="0"/>
              <a:t>…</a:t>
            </a:r>
            <a:endParaRPr lang="en-US" sz="1600" dirty="0"/>
          </a:p>
        </p:txBody>
      </p:sp>
    </p:spTree>
    <p:extLst>
      <p:ext uri="{BB962C8B-B14F-4D97-AF65-F5344CB8AC3E}">
        <p14:creationId xmlns:p14="http://schemas.microsoft.com/office/powerpoint/2010/main" val="703803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P spid="17" grpId="0"/>
      <p:bldP spid="18" grpId="0"/>
      <p:bldP spid="19" grpId="0"/>
      <p:bldP spid="20" grpId="0"/>
      <p:bldP spid="21" grpId="0"/>
      <p:bldP spid="22" grpId="0"/>
      <p:bldP spid="23" grpId="0"/>
      <p:bldP spid="24" grpId="0"/>
      <p:bldP spid="25"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12259" y="1960903"/>
            <a:ext cx="3213102" cy="2631155"/>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2400" b="1" dirty="0">
                <a:solidFill>
                  <a:schemeClr val="bg1"/>
                </a:solidFill>
              </a:rPr>
              <a:t>Control</a:t>
            </a:r>
            <a:endParaRPr lang="en-US" sz="1800" b="1" dirty="0">
              <a:solidFill>
                <a:schemeClr val="bg1"/>
              </a:solidFill>
            </a:endParaRPr>
          </a:p>
        </p:txBody>
      </p:sp>
      <p:sp>
        <p:nvSpPr>
          <p:cNvPr id="2" name="Title 1"/>
          <p:cNvSpPr>
            <a:spLocks noGrp="1"/>
          </p:cNvSpPr>
          <p:nvPr>
            <p:ph type="title"/>
          </p:nvPr>
        </p:nvSpPr>
        <p:spPr/>
        <p:txBody>
          <a:bodyPr/>
          <a:lstStyle/>
          <a:p>
            <a:r>
              <a:rPr lang="en-US" dirty="0"/>
              <a:t>The program counter and control</a:t>
            </a:r>
          </a:p>
        </p:txBody>
      </p:sp>
      <p:sp>
        <p:nvSpPr>
          <p:cNvPr id="3" name="Content Placeholder 2"/>
          <p:cNvSpPr>
            <a:spLocks noGrp="1"/>
          </p:cNvSpPr>
          <p:nvPr>
            <p:ph idx="1"/>
          </p:nvPr>
        </p:nvSpPr>
        <p:spPr>
          <a:xfrm>
            <a:off x="152400" y="495302"/>
            <a:ext cx="8763000" cy="513480"/>
          </a:xfrm>
        </p:spPr>
        <p:txBody>
          <a:bodyPr/>
          <a:lstStyle/>
          <a:p>
            <a:r>
              <a:rPr lang="en-US" dirty="0"/>
              <a:t>the </a:t>
            </a:r>
            <a:r>
              <a:rPr lang="en-US" b="1" dirty="0"/>
              <a:t>PC register </a:t>
            </a:r>
            <a:r>
              <a:rPr lang="en-US" dirty="0"/>
              <a:t>is part of the control: it says </a:t>
            </a:r>
            <a:r>
              <a:rPr lang="en-US" b="1" dirty="0"/>
              <a:t>what step to do next.</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17</a:t>
            </a:fld>
            <a:endParaRPr lang="en-US"/>
          </a:p>
        </p:txBody>
      </p:sp>
      <p:sp>
        <p:nvSpPr>
          <p:cNvPr id="7" name="Rounded Rectangle 6"/>
          <p:cNvSpPr/>
          <p:nvPr/>
        </p:nvSpPr>
        <p:spPr>
          <a:xfrm>
            <a:off x="6604001" y="1104900"/>
            <a:ext cx="1676400" cy="1066796"/>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bg1"/>
                </a:solidFill>
              </a:rPr>
              <a:t>Memory</a:t>
            </a:r>
            <a:endParaRPr lang="en-US" sz="1800" b="1" dirty="0">
              <a:solidFill>
                <a:schemeClr val="bg1"/>
              </a:solidFill>
            </a:endParaRPr>
          </a:p>
        </p:txBody>
      </p:sp>
      <p:sp>
        <p:nvSpPr>
          <p:cNvPr id="8" name="Rounded Rectangle 7"/>
          <p:cNvSpPr/>
          <p:nvPr/>
        </p:nvSpPr>
        <p:spPr>
          <a:xfrm>
            <a:off x="2048393" y="2082152"/>
            <a:ext cx="1659466" cy="609599"/>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Consolas" charset="0"/>
                <a:ea typeface="Consolas" charset="0"/>
                <a:cs typeface="Consolas" charset="0"/>
              </a:rPr>
              <a:t>0xAC30</a:t>
            </a:r>
          </a:p>
        </p:txBody>
      </p:sp>
      <p:sp>
        <p:nvSpPr>
          <p:cNvPr id="9" name="TextBox 8"/>
          <p:cNvSpPr txBox="1"/>
          <p:nvPr/>
        </p:nvSpPr>
        <p:spPr>
          <a:xfrm>
            <a:off x="1447800" y="2158996"/>
            <a:ext cx="566181" cy="461665"/>
          </a:xfrm>
          <a:prstGeom prst="rect">
            <a:avLst/>
          </a:prstGeom>
          <a:noFill/>
        </p:spPr>
        <p:txBody>
          <a:bodyPr wrap="none" rtlCol="0">
            <a:spAutoFit/>
          </a:bodyPr>
          <a:lstStyle/>
          <a:p>
            <a:r>
              <a:rPr lang="en-US" sz="2400" b="1" dirty="0">
                <a:solidFill>
                  <a:schemeClr val="bg1"/>
                </a:solidFill>
              </a:rPr>
              <a:t>PC</a:t>
            </a:r>
          </a:p>
        </p:txBody>
      </p:sp>
      <p:cxnSp>
        <p:nvCxnSpPr>
          <p:cNvPr id="11" name="Connector: Curved 32"/>
          <p:cNvCxnSpPr>
            <a:stCxn id="8" idx="3"/>
            <a:endCxn id="7" idx="1"/>
          </p:cNvCxnSpPr>
          <p:nvPr/>
        </p:nvCxnSpPr>
        <p:spPr>
          <a:xfrm flipV="1">
            <a:off x="3707859" y="1638298"/>
            <a:ext cx="2896142" cy="748654"/>
          </a:xfrm>
          <a:prstGeom prst="curvedConnector3">
            <a:avLst>
              <a:gd name="adj1" fmla="val 8654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32"/>
          <p:cNvCxnSpPr>
            <a:stCxn id="7" idx="2"/>
            <a:endCxn id="25" idx="3"/>
          </p:cNvCxnSpPr>
          <p:nvPr/>
        </p:nvCxnSpPr>
        <p:spPr>
          <a:xfrm rot="5400000">
            <a:off x="5113284" y="766271"/>
            <a:ext cx="923493" cy="3734342"/>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18810" y="1111259"/>
            <a:ext cx="3962401" cy="769441"/>
          </a:xfrm>
          <a:prstGeom prst="rect">
            <a:avLst/>
          </a:prstGeom>
          <a:noFill/>
        </p:spPr>
        <p:txBody>
          <a:bodyPr wrap="square" rtlCol="0">
            <a:spAutoFit/>
          </a:bodyPr>
          <a:lstStyle/>
          <a:p>
            <a:pPr algn="ctr"/>
            <a:r>
              <a:rPr lang="en-US" sz="2200" dirty="0"/>
              <a:t>the PC is a </a:t>
            </a:r>
            <a:r>
              <a:rPr lang="en-US" sz="2200" b="1" dirty="0"/>
              <a:t>memory address, </a:t>
            </a:r>
            <a:r>
              <a:rPr lang="en-US" sz="2200" dirty="0"/>
              <a:t>so we send that to memory.</a:t>
            </a:r>
          </a:p>
        </p:txBody>
      </p:sp>
      <p:sp>
        <p:nvSpPr>
          <p:cNvPr id="23" name="TextBox 22"/>
          <p:cNvSpPr txBox="1"/>
          <p:nvPr/>
        </p:nvSpPr>
        <p:spPr>
          <a:xfrm>
            <a:off x="5404196" y="2871306"/>
            <a:ext cx="3582485" cy="769441"/>
          </a:xfrm>
          <a:prstGeom prst="rect">
            <a:avLst/>
          </a:prstGeom>
          <a:noFill/>
        </p:spPr>
        <p:txBody>
          <a:bodyPr wrap="square" rtlCol="0">
            <a:spAutoFit/>
          </a:bodyPr>
          <a:lstStyle/>
          <a:p>
            <a:pPr algn="ctr"/>
            <a:r>
              <a:rPr lang="en-US" sz="2200" dirty="0"/>
              <a:t>the memory sends back some data: </a:t>
            </a:r>
            <a:r>
              <a:rPr lang="en-US" sz="2200" b="1" dirty="0"/>
              <a:t>an instruction.</a:t>
            </a:r>
          </a:p>
        </p:txBody>
      </p:sp>
      <p:sp>
        <p:nvSpPr>
          <p:cNvPr id="25" name="Rounded Rectangle 24"/>
          <p:cNvSpPr/>
          <p:nvPr/>
        </p:nvSpPr>
        <p:spPr>
          <a:xfrm>
            <a:off x="2048393" y="2790389"/>
            <a:ext cx="1659466" cy="609599"/>
          </a:xfrm>
          <a:prstGeom prst="roundRect">
            <a:avLst/>
          </a:prstGeo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Consolas" charset="0"/>
                <a:ea typeface="Consolas" charset="0"/>
                <a:cs typeface="Consolas" charset="0"/>
              </a:rPr>
              <a:t>0xC0DE</a:t>
            </a:r>
          </a:p>
        </p:txBody>
      </p:sp>
      <p:sp>
        <p:nvSpPr>
          <p:cNvPr id="32" name="TextBox 31"/>
          <p:cNvSpPr txBox="1"/>
          <p:nvPr/>
        </p:nvSpPr>
        <p:spPr>
          <a:xfrm>
            <a:off x="4234911" y="3907406"/>
            <a:ext cx="4680489" cy="769441"/>
          </a:xfrm>
          <a:prstGeom prst="rect">
            <a:avLst/>
          </a:prstGeom>
          <a:noFill/>
        </p:spPr>
        <p:txBody>
          <a:bodyPr wrap="square" rtlCol="0">
            <a:spAutoFit/>
          </a:bodyPr>
          <a:lstStyle/>
          <a:p>
            <a:pPr algn="ctr"/>
            <a:r>
              <a:rPr lang="en-US" sz="2200" dirty="0"/>
              <a:t>the control </a:t>
            </a:r>
            <a:r>
              <a:rPr lang="en-US" sz="2200" b="1" dirty="0"/>
              <a:t>decodes</a:t>
            </a:r>
            <a:r>
              <a:rPr lang="en-US" sz="2200" dirty="0"/>
              <a:t> the instruction and tells everything else what to do.</a:t>
            </a:r>
            <a:endParaRPr lang="en-US" sz="2200" b="1" dirty="0"/>
          </a:p>
        </p:txBody>
      </p:sp>
      <p:sp>
        <p:nvSpPr>
          <p:cNvPr id="33" name="TextBox 32"/>
          <p:cNvSpPr txBox="1"/>
          <p:nvPr/>
        </p:nvSpPr>
        <p:spPr>
          <a:xfrm>
            <a:off x="1056690" y="3498626"/>
            <a:ext cx="2614114" cy="524503"/>
          </a:xfrm>
          <a:prstGeom prst="rect">
            <a:avLst/>
          </a:prstGeom>
          <a:noFill/>
        </p:spPr>
        <p:txBody>
          <a:bodyPr wrap="none" rtlCol="0">
            <a:spAutoFit/>
          </a:bodyPr>
          <a:lstStyle/>
          <a:p>
            <a:r>
              <a:rPr lang="en-US" dirty="0">
                <a:solidFill>
                  <a:schemeClr val="bg1"/>
                </a:solidFill>
              </a:rPr>
              <a:t>this is an add instruction!</a:t>
            </a:r>
          </a:p>
          <a:p>
            <a:r>
              <a:rPr lang="en-US" dirty="0">
                <a:solidFill>
                  <a:schemeClr val="bg1"/>
                </a:solidFill>
              </a:rPr>
              <a:t>the source </a:t>
            </a:r>
            <a:r>
              <a:rPr lang="en-US" dirty="0" err="1">
                <a:solidFill>
                  <a:schemeClr val="bg1"/>
                </a:solidFill>
              </a:rPr>
              <a:t>regs</a:t>
            </a:r>
            <a:r>
              <a:rPr lang="en-US" dirty="0">
                <a:solidFill>
                  <a:schemeClr val="bg1"/>
                </a:solidFill>
              </a:rPr>
              <a:t> are t0 and t8</a:t>
            </a:r>
            <a:r>
              <a:rPr lang="mr-IN"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18800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1" animBg="1"/>
      <p:bldP spid="9" grpId="0"/>
      <p:bldP spid="22" grpId="0"/>
      <p:bldP spid="23" grpId="0"/>
      <p:bldP spid="25" grpId="0" animBg="1"/>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E5F5-72ED-884B-A10F-2BF5564955AE}"/>
              </a:ext>
            </a:extLst>
          </p:cNvPr>
          <p:cNvSpPr>
            <a:spLocks noGrp="1"/>
          </p:cNvSpPr>
          <p:nvPr>
            <p:ph type="title"/>
          </p:nvPr>
        </p:nvSpPr>
        <p:spPr/>
        <p:txBody>
          <a:bodyPr/>
          <a:lstStyle/>
          <a:p>
            <a:r>
              <a:rPr lang="en-US" dirty="0"/>
              <a:t>The bottomless pit of control</a:t>
            </a:r>
          </a:p>
        </p:txBody>
      </p:sp>
      <p:sp>
        <p:nvSpPr>
          <p:cNvPr id="3" name="Content Placeholder 2">
            <a:extLst>
              <a:ext uri="{FF2B5EF4-FFF2-40B4-BE49-F238E27FC236}">
                <a16:creationId xmlns:a16="http://schemas.microsoft.com/office/drawing/2014/main" id="{5553CE0E-5F1F-1F4E-A565-F36066D2B72C}"/>
              </a:ext>
            </a:extLst>
          </p:cNvPr>
          <p:cNvSpPr>
            <a:spLocks noGrp="1"/>
          </p:cNvSpPr>
          <p:nvPr>
            <p:ph idx="1"/>
          </p:nvPr>
        </p:nvSpPr>
        <p:spPr/>
        <p:txBody>
          <a:bodyPr/>
          <a:lstStyle/>
          <a:p>
            <a:r>
              <a:rPr lang="en-US" dirty="0"/>
              <a:t>the registers and ALU are actually pretty simple.</a:t>
            </a:r>
          </a:p>
          <a:p>
            <a:r>
              <a:rPr lang="en-US" b="1" dirty="0"/>
              <a:t>control </a:t>
            </a:r>
            <a:r>
              <a:rPr lang="en-US" dirty="0"/>
              <a:t>is where things get… </a:t>
            </a:r>
            <a:r>
              <a:rPr lang="en-US" i="1" dirty="0"/>
              <a:t>interesting.</a:t>
            </a:r>
          </a:p>
          <a:p>
            <a:pPr lvl="1"/>
            <a:r>
              <a:rPr lang="en-US" dirty="0"/>
              <a:t>we'll be studying the simplest kinds of control</a:t>
            </a:r>
          </a:p>
          <a:p>
            <a:pPr lvl="1"/>
            <a:r>
              <a:rPr lang="en-US" dirty="0"/>
              <a:t>but there's </a:t>
            </a:r>
            <a:r>
              <a:rPr lang="en-US" b="1" dirty="0"/>
              <a:t>no real upper limit</a:t>
            </a:r>
            <a:r>
              <a:rPr lang="en-US" dirty="0"/>
              <a:t> on the complexity of control.</a:t>
            </a:r>
          </a:p>
          <a:p>
            <a:pPr lvl="1"/>
            <a:r>
              <a:rPr lang="en-US" dirty="0"/>
              <a:t>in a sense, </a:t>
            </a:r>
            <a:r>
              <a:rPr lang="en-US" b="1" dirty="0"/>
              <a:t>CPU design </a:t>
            </a:r>
            <a:r>
              <a:rPr lang="en-US" b="1" i="1" dirty="0"/>
              <a:t>is </a:t>
            </a:r>
            <a:r>
              <a:rPr lang="en-US" b="1" dirty="0"/>
              <a:t>control design. </a:t>
            </a:r>
            <a:r>
              <a:rPr lang="en-US" dirty="0"/>
              <a:t>the other parts are largely interchangeable.</a:t>
            </a:r>
          </a:p>
        </p:txBody>
      </p:sp>
      <p:sp>
        <p:nvSpPr>
          <p:cNvPr id="4" name="Footer Placeholder 3">
            <a:extLst>
              <a:ext uri="{FF2B5EF4-FFF2-40B4-BE49-F238E27FC236}">
                <a16:creationId xmlns:a16="http://schemas.microsoft.com/office/drawing/2014/main" id="{4A962E3E-09C4-9448-8C86-66256DC03D88}"/>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D7581C14-9B6B-3E4C-9213-B83DCC145048}"/>
              </a:ext>
            </a:extLst>
          </p:cNvPr>
          <p:cNvSpPr>
            <a:spLocks noGrp="1"/>
          </p:cNvSpPr>
          <p:nvPr>
            <p:ph type="sldNum" sz="quarter" idx="12"/>
          </p:nvPr>
        </p:nvSpPr>
        <p:spPr/>
        <p:txBody>
          <a:bodyPr/>
          <a:lstStyle/>
          <a:p>
            <a:fld id="{3552B95B-556F-44BD-91A5-D80C1B9E2BB3}" type="slidenum">
              <a:rPr lang="en-US" smtClean="0"/>
              <a:pPr/>
              <a:t>18</a:t>
            </a:fld>
            <a:endParaRPr lang="en-US"/>
          </a:p>
        </p:txBody>
      </p:sp>
    </p:spTree>
    <p:extLst>
      <p:ext uri="{BB962C8B-B14F-4D97-AF65-F5344CB8AC3E}">
        <p14:creationId xmlns:p14="http://schemas.microsoft.com/office/powerpoint/2010/main" val="5132567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20D8-D877-EB43-BBE7-EB5849916760}"/>
              </a:ext>
            </a:extLst>
          </p:cNvPr>
          <p:cNvSpPr>
            <a:spLocks noGrp="1"/>
          </p:cNvSpPr>
          <p:nvPr>
            <p:ph type="title"/>
          </p:nvPr>
        </p:nvSpPr>
        <p:spPr/>
        <p:txBody>
          <a:bodyPr/>
          <a:lstStyle/>
          <a:p>
            <a:r>
              <a:rPr lang="en-US" dirty="0"/>
              <a:t>What the CPU does</a:t>
            </a:r>
          </a:p>
        </p:txBody>
      </p:sp>
      <p:sp>
        <p:nvSpPr>
          <p:cNvPr id="3" name="Content Placeholder 2">
            <a:extLst>
              <a:ext uri="{FF2B5EF4-FFF2-40B4-BE49-F238E27FC236}">
                <a16:creationId xmlns:a16="http://schemas.microsoft.com/office/drawing/2014/main" id="{8266D802-1D3C-2F4C-ADBC-5C109C6FF3B9}"/>
              </a:ext>
            </a:extLst>
          </p:cNvPr>
          <p:cNvSpPr>
            <a:spLocks noGrp="1"/>
          </p:cNvSpPr>
          <p:nvPr>
            <p:ph idx="1"/>
          </p:nvPr>
        </p:nvSpPr>
        <p:spPr>
          <a:xfrm>
            <a:off x="152400" y="495301"/>
            <a:ext cx="8991600" cy="838199"/>
          </a:xfrm>
        </p:spPr>
        <p:txBody>
          <a:bodyPr/>
          <a:lstStyle/>
          <a:p>
            <a:r>
              <a:rPr lang="en-US" dirty="0"/>
              <a:t>all the parts of the CPU work together to do the CPU’s job: </a:t>
            </a:r>
            <a:r>
              <a:rPr lang="en-US" b="1" dirty="0">
                <a:solidFill>
                  <a:srgbClr val="FF0000"/>
                </a:solidFill>
              </a:rPr>
              <a:t>to read and execute instructions. </a:t>
            </a:r>
            <a:r>
              <a:rPr lang="en-US" dirty="0"/>
              <a:t>it does this for </a:t>
            </a:r>
            <a:r>
              <a:rPr lang="en-US" b="1" dirty="0"/>
              <a:t>every instruction:</a:t>
            </a:r>
            <a:endParaRPr lang="en-US" dirty="0">
              <a:solidFill>
                <a:srgbClr val="FF0000"/>
              </a:solidFill>
            </a:endParaRPr>
          </a:p>
        </p:txBody>
      </p:sp>
      <p:sp>
        <p:nvSpPr>
          <p:cNvPr id="4" name="Footer Placeholder 3">
            <a:extLst>
              <a:ext uri="{FF2B5EF4-FFF2-40B4-BE49-F238E27FC236}">
                <a16:creationId xmlns:a16="http://schemas.microsoft.com/office/drawing/2014/main" id="{E16F225D-AFCB-3747-A34A-F033ABA65691}"/>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70634445-5D8A-0943-B4CA-51E462F6C060}"/>
              </a:ext>
            </a:extLst>
          </p:cNvPr>
          <p:cNvSpPr>
            <a:spLocks noGrp="1"/>
          </p:cNvSpPr>
          <p:nvPr>
            <p:ph type="sldNum" sz="quarter" idx="12"/>
          </p:nvPr>
        </p:nvSpPr>
        <p:spPr/>
        <p:txBody>
          <a:bodyPr/>
          <a:lstStyle/>
          <a:p>
            <a:fld id="{3552B95B-556F-44BD-91A5-D80C1B9E2BB3}" type="slidenum">
              <a:rPr lang="en-US" smtClean="0"/>
              <a:pPr/>
              <a:t>19</a:t>
            </a:fld>
            <a:endParaRPr lang="en-US"/>
          </a:p>
        </p:txBody>
      </p:sp>
      <p:grpSp>
        <p:nvGrpSpPr>
          <p:cNvPr id="16" name="Group 15">
            <a:extLst>
              <a:ext uri="{FF2B5EF4-FFF2-40B4-BE49-F238E27FC236}">
                <a16:creationId xmlns:a16="http://schemas.microsoft.com/office/drawing/2014/main" id="{5454E8A3-57FD-1041-86C6-2FE84A7F882B}"/>
              </a:ext>
            </a:extLst>
          </p:cNvPr>
          <p:cNvGrpSpPr/>
          <p:nvPr/>
        </p:nvGrpSpPr>
        <p:grpSpPr>
          <a:xfrm>
            <a:off x="4267200" y="3104775"/>
            <a:ext cx="2728906" cy="2496456"/>
            <a:chOff x="1981200" y="2206269"/>
            <a:chExt cx="2728906" cy="2496456"/>
          </a:xfrm>
        </p:grpSpPr>
        <p:grpSp>
          <p:nvGrpSpPr>
            <p:cNvPr id="7" name="Group 6">
              <a:extLst>
                <a:ext uri="{FF2B5EF4-FFF2-40B4-BE49-F238E27FC236}">
                  <a16:creationId xmlns:a16="http://schemas.microsoft.com/office/drawing/2014/main" id="{45723D35-D856-664E-A9B6-98F6D57556B2}"/>
                </a:ext>
              </a:extLst>
            </p:cNvPr>
            <p:cNvGrpSpPr/>
            <p:nvPr/>
          </p:nvGrpSpPr>
          <p:grpSpPr>
            <a:xfrm>
              <a:off x="1981200" y="2206269"/>
              <a:ext cx="2728906" cy="2117041"/>
              <a:chOff x="341795" y="1409700"/>
              <a:chExt cx="2553805" cy="1981200"/>
            </a:xfrm>
          </p:grpSpPr>
          <p:sp>
            <p:nvSpPr>
              <p:cNvPr id="13" name="Rectangle 12">
                <a:extLst>
                  <a:ext uri="{FF2B5EF4-FFF2-40B4-BE49-F238E27FC236}">
                    <a16:creationId xmlns:a16="http://schemas.microsoft.com/office/drawing/2014/main" id="{9234DC05-EF70-4C4A-B881-DA1C34DBDB6D}"/>
                  </a:ext>
                </a:extLst>
              </p:cNvPr>
              <p:cNvSpPr/>
              <p:nvPr/>
            </p:nvSpPr>
            <p:spPr>
              <a:xfrm>
                <a:off x="341795" y="1409700"/>
                <a:ext cx="1029805" cy="1981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1"/>
                    </a:solidFill>
                  </a:rPr>
                  <a:t>Control</a:t>
                </a:r>
                <a:endParaRPr lang="en-US" sz="1400" b="1" dirty="0">
                  <a:solidFill>
                    <a:schemeClr val="bg1"/>
                  </a:solidFill>
                </a:endParaRPr>
              </a:p>
            </p:txBody>
          </p:sp>
          <p:sp>
            <p:nvSpPr>
              <p:cNvPr id="14" name="Rectangle 13">
                <a:extLst>
                  <a:ext uri="{FF2B5EF4-FFF2-40B4-BE49-F238E27FC236}">
                    <a16:creationId xmlns:a16="http://schemas.microsoft.com/office/drawing/2014/main" id="{2B36FD76-E114-D84A-A6FF-C0585FB6FC4C}"/>
                  </a:ext>
                </a:extLst>
              </p:cNvPr>
              <p:cNvSpPr/>
              <p:nvPr/>
            </p:nvSpPr>
            <p:spPr>
              <a:xfrm>
                <a:off x="1371600" y="1409700"/>
                <a:ext cx="1524000" cy="990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800" b="1" dirty="0">
                    <a:solidFill>
                      <a:schemeClr val="bg1"/>
                    </a:solidFill>
                  </a:rPr>
                  <a:t>Registers</a:t>
                </a:r>
                <a:endParaRPr lang="en-US" sz="1400" b="1" dirty="0">
                  <a:solidFill>
                    <a:schemeClr val="bg1"/>
                  </a:solidFill>
                </a:endParaRPr>
              </a:p>
            </p:txBody>
          </p:sp>
          <p:sp>
            <p:nvSpPr>
              <p:cNvPr id="15" name="Rectangle 14">
                <a:extLst>
                  <a:ext uri="{FF2B5EF4-FFF2-40B4-BE49-F238E27FC236}">
                    <a16:creationId xmlns:a16="http://schemas.microsoft.com/office/drawing/2014/main" id="{E2CDE348-767A-1B44-9D65-DF90510B5665}"/>
                  </a:ext>
                </a:extLst>
              </p:cNvPr>
              <p:cNvSpPr/>
              <p:nvPr/>
            </p:nvSpPr>
            <p:spPr>
              <a:xfrm>
                <a:off x="1371600" y="2400300"/>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800" b="1" dirty="0">
                    <a:solidFill>
                      <a:schemeClr val="bg1"/>
                    </a:solidFill>
                  </a:rPr>
                  <a:t>ALU</a:t>
                </a:r>
              </a:p>
            </p:txBody>
          </p:sp>
        </p:grpSp>
        <p:sp>
          <p:nvSpPr>
            <p:cNvPr id="8" name="TextBox 7">
              <a:extLst>
                <a:ext uri="{FF2B5EF4-FFF2-40B4-BE49-F238E27FC236}">
                  <a16:creationId xmlns:a16="http://schemas.microsoft.com/office/drawing/2014/main" id="{BF47790E-CDA2-1D4A-B3F6-F567D14D370B}"/>
                </a:ext>
              </a:extLst>
            </p:cNvPr>
            <p:cNvSpPr txBox="1"/>
            <p:nvPr/>
          </p:nvSpPr>
          <p:spPr>
            <a:xfrm>
              <a:off x="2735306" y="4333393"/>
              <a:ext cx="1227516" cy="369332"/>
            </a:xfrm>
            <a:prstGeom prst="rect">
              <a:avLst/>
            </a:prstGeom>
            <a:noFill/>
          </p:spPr>
          <p:txBody>
            <a:bodyPr wrap="none" rtlCol="0">
              <a:spAutoFit/>
            </a:bodyPr>
            <a:lstStyle/>
            <a:p>
              <a:r>
                <a:rPr lang="en-US" sz="1800" b="1" dirty="0"/>
                <a:t>Processor</a:t>
              </a:r>
            </a:p>
          </p:txBody>
        </p:sp>
      </p:grpSp>
      <p:sp>
        <p:nvSpPr>
          <p:cNvPr id="10" name="Rectangle 9">
            <a:extLst>
              <a:ext uri="{FF2B5EF4-FFF2-40B4-BE49-F238E27FC236}">
                <a16:creationId xmlns:a16="http://schemas.microsoft.com/office/drawing/2014/main" id="{EB176DB2-D72D-8744-9C3B-FADC0F3377FA}"/>
              </a:ext>
            </a:extLst>
          </p:cNvPr>
          <p:cNvSpPr/>
          <p:nvPr/>
        </p:nvSpPr>
        <p:spPr>
          <a:xfrm>
            <a:off x="7219671" y="1411477"/>
            <a:ext cx="1619529" cy="38075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solidFill>
                  <a:schemeClr val="bg1"/>
                </a:solidFill>
              </a:rPr>
              <a:t>Memory</a:t>
            </a:r>
            <a:endParaRPr lang="en-US" sz="1400" b="1" dirty="0">
              <a:solidFill>
                <a:schemeClr val="bg1"/>
              </a:solidFill>
            </a:endParaRPr>
          </a:p>
        </p:txBody>
      </p:sp>
      <p:sp>
        <p:nvSpPr>
          <p:cNvPr id="17" name="TextBox 16">
            <a:extLst>
              <a:ext uri="{FF2B5EF4-FFF2-40B4-BE49-F238E27FC236}">
                <a16:creationId xmlns:a16="http://schemas.microsoft.com/office/drawing/2014/main" id="{1AD0D225-5D76-5D4D-91CC-244F8A28CFB1}"/>
              </a:ext>
            </a:extLst>
          </p:cNvPr>
          <p:cNvSpPr txBox="1"/>
          <p:nvPr/>
        </p:nvSpPr>
        <p:spPr>
          <a:xfrm>
            <a:off x="192304" y="1370729"/>
            <a:ext cx="3947256" cy="769441"/>
          </a:xfrm>
          <a:prstGeom prst="rect">
            <a:avLst/>
          </a:prstGeom>
          <a:noFill/>
        </p:spPr>
        <p:txBody>
          <a:bodyPr wrap="square" rtlCol="0">
            <a:spAutoFit/>
          </a:bodyPr>
          <a:lstStyle/>
          <a:p>
            <a:pPr algn="ctr"/>
            <a:r>
              <a:rPr lang="en-US" sz="2200" dirty="0"/>
              <a:t>it </a:t>
            </a:r>
            <a:r>
              <a:rPr lang="en-US" sz="2200" b="1" dirty="0"/>
              <a:t>fetches </a:t>
            </a:r>
            <a:r>
              <a:rPr lang="en-US" sz="2200" dirty="0"/>
              <a:t>the next instruction to execute from memory;</a:t>
            </a:r>
          </a:p>
        </p:txBody>
      </p:sp>
      <p:sp>
        <p:nvSpPr>
          <p:cNvPr id="18" name="TextBox 17">
            <a:extLst>
              <a:ext uri="{FF2B5EF4-FFF2-40B4-BE49-F238E27FC236}">
                <a16:creationId xmlns:a16="http://schemas.microsoft.com/office/drawing/2014/main" id="{7AE3A7B9-641B-B042-A211-B3467A046449}"/>
              </a:ext>
            </a:extLst>
          </p:cNvPr>
          <p:cNvSpPr txBox="1"/>
          <p:nvPr/>
        </p:nvSpPr>
        <p:spPr>
          <a:xfrm>
            <a:off x="413332" y="2288454"/>
            <a:ext cx="3505200" cy="769441"/>
          </a:xfrm>
          <a:prstGeom prst="rect">
            <a:avLst/>
          </a:prstGeom>
          <a:noFill/>
        </p:spPr>
        <p:txBody>
          <a:bodyPr wrap="square" rtlCol="0">
            <a:spAutoFit/>
          </a:bodyPr>
          <a:lstStyle/>
          <a:p>
            <a:pPr algn="ctr"/>
            <a:r>
              <a:rPr lang="en-US" sz="2200" dirty="0"/>
              <a:t>then the control </a:t>
            </a:r>
            <a:r>
              <a:rPr lang="en-US" sz="2200" b="1" dirty="0"/>
              <a:t>decodes </a:t>
            </a:r>
            <a:r>
              <a:rPr lang="en-US" sz="2200" dirty="0"/>
              <a:t>(reads) the instruction;</a:t>
            </a:r>
          </a:p>
        </p:txBody>
      </p:sp>
      <p:sp>
        <p:nvSpPr>
          <p:cNvPr id="19" name="TextBox 18">
            <a:extLst>
              <a:ext uri="{FF2B5EF4-FFF2-40B4-BE49-F238E27FC236}">
                <a16:creationId xmlns:a16="http://schemas.microsoft.com/office/drawing/2014/main" id="{CED55091-BEEE-404B-94F7-482C28950CBE}"/>
              </a:ext>
            </a:extLst>
          </p:cNvPr>
          <p:cNvSpPr txBox="1"/>
          <p:nvPr/>
        </p:nvSpPr>
        <p:spPr>
          <a:xfrm>
            <a:off x="413332" y="3206179"/>
            <a:ext cx="3505200" cy="1107996"/>
          </a:xfrm>
          <a:prstGeom prst="rect">
            <a:avLst/>
          </a:prstGeom>
          <a:noFill/>
        </p:spPr>
        <p:txBody>
          <a:bodyPr wrap="square" rtlCol="0">
            <a:spAutoFit/>
          </a:bodyPr>
          <a:lstStyle/>
          <a:p>
            <a:pPr algn="ctr"/>
            <a:r>
              <a:rPr lang="en-US" sz="2200" dirty="0"/>
              <a:t>then the control </a:t>
            </a:r>
            <a:r>
              <a:rPr lang="en-US" sz="2200" b="1" dirty="0"/>
              <a:t>executes </a:t>
            </a:r>
            <a:r>
              <a:rPr lang="en-US" sz="2200" dirty="0"/>
              <a:t>the instruction by telling the other parts what to do.</a:t>
            </a:r>
          </a:p>
        </p:txBody>
      </p:sp>
      <p:sp>
        <p:nvSpPr>
          <p:cNvPr id="20" name="TextBox 19">
            <a:extLst>
              <a:ext uri="{FF2B5EF4-FFF2-40B4-BE49-F238E27FC236}">
                <a16:creationId xmlns:a16="http://schemas.microsoft.com/office/drawing/2014/main" id="{00280B9B-3785-D146-BB1F-14F7A0FE00CA}"/>
              </a:ext>
            </a:extLst>
          </p:cNvPr>
          <p:cNvSpPr txBox="1"/>
          <p:nvPr/>
        </p:nvSpPr>
        <p:spPr>
          <a:xfrm>
            <a:off x="413332" y="4462458"/>
            <a:ext cx="3505200" cy="769441"/>
          </a:xfrm>
          <a:prstGeom prst="rect">
            <a:avLst/>
          </a:prstGeom>
          <a:noFill/>
        </p:spPr>
        <p:txBody>
          <a:bodyPr wrap="square" rtlCol="0">
            <a:spAutoFit/>
          </a:bodyPr>
          <a:lstStyle/>
          <a:p>
            <a:pPr algn="ctr"/>
            <a:r>
              <a:rPr lang="en-US" sz="2200" b="1" dirty="0">
                <a:solidFill>
                  <a:srgbClr val="FF0000"/>
                </a:solidFill>
              </a:rPr>
              <a:t>fetch, decode, execute. </a:t>
            </a:r>
            <a:r>
              <a:rPr lang="en-US" sz="2200" dirty="0">
                <a:solidFill>
                  <a:srgbClr val="FF0000"/>
                </a:solidFill>
              </a:rPr>
              <a:t>once per instruction.</a:t>
            </a:r>
            <a:endParaRPr lang="en-US" sz="2200" b="1" dirty="0">
              <a:solidFill>
                <a:srgbClr val="FF0000"/>
              </a:solidFill>
            </a:endParaRPr>
          </a:p>
        </p:txBody>
      </p:sp>
      <p:cxnSp>
        <p:nvCxnSpPr>
          <p:cNvPr id="21" name="Shape 304">
            <a:extLst>
              <a:ext uri="{FF2B5EF4-FFF2-40B4-BE49-F238E27FC236}">
                <a16:creationId xmlns:a16="http://schemas.microsoft.com/office/drawing/2014/main" id="{CF8F1100-4D68-FB4B-AE5C-33B7990A1DB2}"/>
              </a:ext>
            </a:extLst>
          </p:cNvPr>
          <p:cNvCxnSpPr>
            <a:stCxn id="22" idx="2"/>
            <a:endCxn id="23" idx="0"/>
          </p:cNvCxnSpPr>
          <p:nvPr/>
        </p:nvCxnSpPr>
        <p:spPr>
          <a:xfrm rot="10800000" flipV="1">
            <a:off x="4817406" y="1849591"/>
            <a:ext cx="2584258" cy="1393619"/>
          </a:xfrm>
          <a:prstGeom prst="curvedConnector2">
            <a:avLst/>
          </a:prstGeom>
          <a:noFill/>
          <a:ln w="38100" cap="flat" cmpd="sng">
            <a:solidFill>
              <a:schemeClr val="tx1"/>
            </a:solidFill>
            <a:prstDash val="solid"/>
            <a:round/>
            <a:headEnd type="none" w="lg" len="lg"/>
            <a:tailEnd type="triangle" w="lg" len="lg"/>
          </a:ln>
        </p:spPr>
      </p:cxnSp>
      <p:sp>
        <p:nvSpPr>
          <p:cNvPr id="22" name="Oval 21">
            <a:extLst>
              <a:ext uri="{FF2B5EF4-FFF2-40B4-BE49-F238E27FC236}">
                <a16:creationId xmlns:a16="http://schemas.microsoft.com/office/drawing/2014/main" id="{8B0A7EE8-CCAD-9D45-8CCD-DD61BFE04EA1}"/>
              </a:ext>
            </a:extLst>
          </p:cNvPr>
          <p:cNvSpPr/>
          <p:nvPr/>
        </p:nvSpPr>
        <p:spPr>
          <a:xfrm>
            <a:off x="7401664" y="1552673"/>
            <a:ext cx="1303254" cy="59383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ysClr val="windowText" lastClr="000000"/>
                </a:solidFill>
              </a:rPr>
              <a:t>Program</a:t>
            </a:r>
          </a:p>
        </p:txBody>
      </p:sp>
      <p:sp>
        <p:nvSpPr>
          <p:cNvPr id="23" name="Rounded Rectangle 22">
            <a:extLst>
              <a:ext uri="{FF2B5EF4-FFF2-40B4-BE49-F238E27FC236}">
                <a16:creationId xmlns:a16="http://schemas.microsoft.com/office/drawing/2014/main" id="{18EB4891-3C92-4E4A-8AD5-FE9908917D31}"/>
              </a:ext>
            </a:extLst>
          </p:cNvPr>
          <p:cNvSpPr/>
          <p:nvPr/>
        </p:nvSpPr>
        <p:spPr>
          <a:xfrm>
            <a:off x="4319572" y="3243211"/>
            <a:ext cx="995668" cy="4137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ysClr val="windowText" lastClr="000000"/>
                </a:solidFill>
              </a:rPr>
              <a:t>instruction</a:t>
            </a:r>
          </a:p>
        </p:txBody>
      </p:sp>
      <p:sp>
        <p:nvSpPr>
          <p:cNvPr id="25" name="TextBox 24">
            <a:extLst>
              <a:ext uri="{FF2B5EF4-FFF2-40B4-BE49-F238E27FC236}">
                <a16:creationId xmlns:a16="http://schemas.microsoft.com/office/drawing/2014/main" id="{F9A4D536-31E9-304F-9EA0-1F0C6615C4A2}"/>
              </a:ext>
            </a:extLst>
          </p:cNvPr>
          <p:cNvSpPr txBox="1"/>
          <p:nvPr/>
        </p:nvSpPr>
        <p:spPr>
          <a:xfrm rot="2605216">
            <a:off x="4804934" y="3407891"/>
            <a:ext cx="364202" cy="646331"/>
          </a:xfrm>
          <a:prstGeom prst="rect">
            <a:avLst/>
          </a:prstGeom>
          <a:noFill/>
        </p:spPr>
        <p:txBody>
          <a:bodyPr wrap="square" rtlCol="0">
            <a:spAutoFit/>
          </a:bodyPr>
          <a:lstStyle/>
          <a:p>
            <a:r>
              <a:rPr lang="en-US" sz="3600" dirty="0"/>
              <a:t>👀</a:t>
            </a:r>
          </a:p>
        </p:txBody>
      </p:sp>
      <p:sp>
        <p:nvSpPr>
          <p:cNvPr id="26" name="Rounded Rectangular Callout 25">
            <a:extLst>
              <a:ext uri="{FF2B5EF4-FFF2-40B4-BE49-F238E27FC236}">
                <a16:creationId xmlns:a16="http://schemas.microsoft.com/office/drawing/2014/main" id="{D74148D7-68F9-BC4E-BD7A-E90747F4F44B}"/>
              </a:ext>
            </a:extLst>
          </p:cNvPr>
          <p:cNvSpPr/>
          <p:nvPr/>
        </p:nvSpPr>
        <p:spPr>
          <a:xfrm>
            <a:off x="5721452" y="2396258"/>
            <a:ext cx="1365147" cy="612648"/>
          </a:xfrm>
          <a:prstGeom prst="wedgeRoundRectCallout">
            <a:avLst>
              <a:gd name="adj1" fmla="val -80892"/>
              <a:gd name="adj2" fmla="val 1630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 registers t2 and t4! add their contents! put the result in register a0!</a:t>
            </a:r>
          </a:p>
        </p:txBody>
      </p:sp>
    </p:spTree>
    <p:extLst>
      <p:ext uri="{BB962C8B-B14F-4D97-AF65-F5344CB8AC3E}">
        <p14:creationId xmlns:p14="http://schemas.microsoft.com/office/powerpoint/2010/main" val="267394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announcements</a:t>
            </a:r>
          </a:p>
        </p:txBody>
      </p:sp>
      <p:sp>
        <p:nvSpPr>
          <p:cNvPr id="3" name="Content Placeholder 2"/>
          <p:cNvSpPr>
            <a:spLocks noGrp="1"/>
          </p:cNvSpPr>
          <p:nvPr>
            <p:ph idx="1"/>
          </p:nvPr>
        </p:nvSpPr>
        <p:spPr/>
        <p:txBody>
          <a:bodyPr/>
          <a:lstStyle/>
          <a:p>
            <a:r>
              <a:rPr lang="en-US" dirty="0"/>
              <a:t>I will try </a:t>
            </a:r>
            <a:r>
              <a:rPr lang="en-US" i="1" dirty="0"/>
              <a:t>very hard</a:t>
            </a:r>
            <a:r>
              <a:rPr lang="en-US" dirty="0"/>
              <a:t> to get the exams graded by the end of next week, so that you will know where you stand in the class before the withdrawal period ends</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a:t>
            </a:fld>
            <a:endParaRPr lang="en-US"/>
          </a:p>
        </p:txBody>
      </p:sp>
    </p:spTree>
    <p:extLst>
      <p:ext uri="{BB962C8B-B14F-4D97-AF65-F5344CB8AC3E}">
        <p14:creationId xmlns:p14="http://schemas.microsoft.com/office/powerpoint/2010/main" val="15458863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AFC3-59DD-AC49-B42E-76B76656B041}"/>
              </a:ext>
            </a:extLst>
          </p:cNvPr>
          <p:cNvSpPr>
            <a:spLocks noGrp="1"/>
          </p:cNvSpPr>
          <p:nvPr>
            <p:ph type="title"/>
          </p:nvPr>
        </p:nvSpPr>
        <p:spPr/>
        <p:txBody>
          <a:bodyPr/>
          <a:lstStyle/>
          <a:p>
            <a:r>
              <a:rPr lang="en-US" dirty="0"/>
              <a:t>If every instruction has to be fetched from memory…</a:t>
            </a:r>
          </a:p>
        </p:txBody>
      </p:sp>
      <p:sp>
        <p:nvSpPr>
          <p:cNvPr id="3" name="Content Placeholder 2">
            <a:extLst>
              <a:ext uri="{FF2B5EF4-FFF2-40B4-BE49-F238E27FC236}">
                <a16:creationId xmlns:a16="http://schemas.microsoft.com/office/drawing/2014/main" id="{C86FBF63-25C9-F04D-ADF2-815E5C8CBBFE}"/>
              </a:ext>
            </a:extLst>
          </p:cNvPr>
          <p:cNvSpPr>
            <a:spLocks noGrp="1"/>
          </p:cNvSpPr>
          <p:nvPr>
            <p:ph idx="1"/>
          </p:nvPr>
        </p:nvSpPr>
        <p:spPr>
          <a:xfrm>
            <a:off x="152400" y="495302"/>
            <a:ext cx="8991600" cy="495300"/>
          </a:xfrm>
        </p:spPr>
        <p:txBody>
          <a:bodyPr/>
          <a:lstStyle/>
          <a:p>
            <a:r>
              <a:rPr lang="en-US" dirty="0"/>
              <a:t>…then </a:t>
            </a:r>
            <a:r>
              <a:rPr lang="en-US" b="1" dirty="0"/>
              <a:t>how many times</a:t>
            </a:r>
            <a:r>
              <a:rPr lang="en-US" dirty="0"/>
              <a:t> is memory accessed for a load or store?</a:t>
            </a:r>
          </a:p>
        </p:txBody>
      </p:sp>
      <p:sp>
        <p:nvSpPr>
          <p:cNvPr id="4" name="Footer Placeholder 3">
            <a:extLst>
              <a:ext uri="{FF2B5EF4-FFF2-40B4-BE49-F238E27FC236}">
                <a16:creationId xmlns:a16="http://schemas.microsoft.com/office/drawing/2014/main" id="{D5BC3D5C-9060-2747-B2C3-09E7E02D82DA}"/>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CFB2B012-98E3-4D43-B240-7E0379CB07C3}"/>
              </a:ext>
            </a:extLst>
          </p:cNvPr>
          <p:cNvSpPr>
            <a:spLocks noGrp="1"/>
          </p:cNvSpPr>
          <p:nvPr>
            <p:ph type="sldNum" sz="quarter" idx="12"/>
          </p:nvPr>
        </p:nvSpPr>
        <p:spPr/>
        <p:txBody>
          <a:bodyPr/>
          <a:lstStyle/>
          <a:p>
            <a:fld id="{3552B95B-556F-44BD-91A5-D80C1B9E2BB3}" type="slidenum">
              <a:rPr lang="en-US" smtClean="0"/>
              <a:pPr/>
              <a:t>20</a:t>
            </a:fld>
            <a:endParaRPr lang="en-US"/>
          </a:p>
        </p:txBody>
      </p:sp>
      <p:sp>
        <p:nvSpPr>
          <p:cNvPr id="6" name="TextBox 5">
            <a:extLst>
              <a:ext uri="{FF2B5EF4-FFF2-40B4-BE49-F238E27FC236}">
                <a16:creationId xmlns:a16="http://schemas.microsoft.com/office/drawing/2014/main" id="{F91B3C29-65BB-7A4F-BA7F-66445A619AF1}"/>
              </a:ext>
            </a:extLst>
          </p:cNvPr>
          <p:cNvSpPr txBox="1"/>
          <p:nvPr/>
        </p:nvSpPr>
        <p:spPr>
          <a:xfrm>
            <a:off x="6858000" y="1485900"/>
            <a:ext cx="1883849" cy="461665"/>
          </a:xfrm>
          <a:prstGeom prst="rect">
            <a:avLst/>
          </a:prstGeom>
          <a:noFill/>
        </p:spPr>
        <p:txBody>
          <a:bodyPr wrap="none" rtlCol="0">
            <a:spAutoFit/>
          </a:bodyPr>
          <a:lstStyle/>
          <a:p>
            <a:r>
              <a:rPr lang="en-US" sz="2400" b="1" dirty="0" err="1">
                <a:solidFill>
                  <a:srgbClr val="FF0000"/>
                </a:solidFill>
                <a:latin typeface="Consolas" panose="020B0609020204030204" pitchFamily="49" charset="0"/>
                <a:cs typeface="Consolas" panose="020B0609020204030204" pitchFamily="49" charset="0"/>
              </a:rPr>
              <a:t>lw</a:t>
            </a:r>
            <a:r>
              <a:rPr lang="en-US" sz="2400" b="1" dirty="0">
                <a:latin typeface="Consolas" panose="020B0609020204030204" pitchFamily="49" charset="0"/>
                <a:cs typeface="Consolas" panose="020B0609020204030204" pitchFamily="49" charset="0"/>
              </a:rPr>
              <a:t> t0, </a:t>
            </a:r>
            <a:r>
              <a:rPr lang="en-US" sz="2400" b="1" dirty="0" err="1">
                <a:latin typeface="Consolas" panose="020B0609020204030204" pitchFamily="49" charset="0"/>
                <a:cs typeface="Consolas" panose="020B0609020204030204" pitchFamily="49" charset="0"/>
              </a:rPr>
              <a:t>var</a:t>
            </a:r>
            <a:endParaRPr lang="en-US" sz="2400" b="1" dirty="0">
              <a:latin typeface="Consolas" panose="020B0609020204030204" pitchFamily="49" charset="0"/>
              <a:cs typeface="Consolas" panose="020B0609020204030204" pitchFamily="49" charset="0"/>
            </a:endParaRPr>
          </a:p>
        </p:txBody>
      </p:sp>
      <p:sp>
        <p:nvSpPr>
          <p:cNvPr id="7" name="Rectangle 6">
            <a:extLst>
              <a:ext uri="{FF2B5EF4-FFF2-40B4-BE49-F238E27FC236}">
                <a16:creationId xmlns:a16="http://schemas.microsoft.com/office/drawing/2014/main" id="{0776F7A6-B949-AB41-A3BE-B07FE423C7A9}"/>
              </a:ext>
            </a:extLst>
          </p:cNvPr>
          <p:cNvSpPr/>
          <p:nvPr/>
        </p:nvSpPr>
        <p:spPr>
          <a:xfrm>
            <a:off x="6705600" y="1028700"/>
            <a:ext cx="2286000" cy="2743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rgbClr val="7030A0"/>
                </a:solidFill>
              </a:rPr>
              <a:t>Memory</a:t>
            </a:r>
          </a:p>
        </p:txBody>
      </p:sp>
      <p:sp>
        <p:nvSpPr>
          <p:cNvPr id="8" name="TextBox 7">
            <a:extLst>
              <a:ext uri="{FF2B5EF4-FFF2-40B4-BE49-F238E27FC236}">
                <a16:creationId xmlns:a16="http://schemas.microsoft.com/office/drawing/2014/main" id="{636D959D-95AF-3A45-88D2-0C3B6CC49806}"/>
              </a:ext>
            </a:extLst>
          </p:cNvPr>
          <p:cNvSpPr txBox="1"/>
          <p:nvPr/>
        </p:nvSpPr>
        <p:spPr>
          <a:xfrm>
            <a:off x="6857999" y="3162830"/>
            <a:ext cx="694421" cy="461665"/>
          </a:xfrm>
          <a:prstGeom prst="rect">
            <a:avLst/>
          </a:prstGeom>
          <a:noFill/>
        </p:spPr>
        <p:txBody>
          <a:bodyPr wrap="none" rtlCol="0">
            <a:spAutoFit/>
          </a:bodyPr>
          <a:lstStyle/>
          <a:p>
            <a:r>
              <a:rPr lang="en-US" sz="2400" b="1" dirty="0">
                <a:solidFill>
                  <a:schemeClr val="accent3">
                    <a:lumMod val="75000"/>
                  </a:schemeClr>
                </a:solidFill>
                <a:latin typeface="Consolas" panose="020B0609020204030204" pitchFamily="49" charset="0"/>
                <a:cs typeface="Consolas" panose="020B0609020204030204" pitchFamily="49" charset="0"/>
              </a:rPr>
              <a:t>123</a:t>
            </a:r>
          </a:p>
        </p:txBody>
      </p:sp>
      <p:sp>
        <p:nvSpPr>
          <p:cNvPr id="9" name="TextBox 8">
            <a:extLst>
              <a:ext uri="{FF2B5EF4-FFF2-40B4-BE49-F238E27FC236}">
                <a16:creationId xmlns:a16="http://schemas.microsoft.com/office/drawing/2014/main" id="{46710FE7-4FC7-434B-B0A6-8F0CF21D652E}"/>
              </a:ext>
            </a:extLst>
          </p:cNvPr>
          <p:cNvSpPr txBox="1"/>
          <p:nvPr/>
        </p:nvSpPr>
        <p:spPr>
          <a:xfrm>
            <a:off x="6857999" y="2327373"/>
            <a:ext cx="694421" cy="461665"/>
          </a:xfrm>
          <a:prstGeom prst="rect">
            <a:avLst/>
          </a:prstGeom>
          <a:noFill/>
        </p:spPr>
        <p:txBody>
          <a:bodyPr wrap="none" rtlCol="0">
            <a:spAutoFit/>
          </a:bodyPr>
          <a:lstStyle/>
          <a:p>
            <a:r>
              <a:rPr lang="en-US" sz="2400" b="1"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CD79B259-D668-4B43-92B4-B5D59CA15D7E}"/>
              </a:ext>
            </a:extLst>
          </p:cNvPr>
          <p:cNvGrpSpPr/>
          <p:nvPr/>
        </p:nvGrpSpPr>
        <p:grpSpPr>
          <a:xfrm>
            <a:off x="7193664" y="3084716"/>
            <a:ext cx="1078345" cy="1157307"/>
            <a:chOff x="6720708" y="3131948"/>
            <a:chExt cx="1078345" cy="1157307"/>
          </a:xfrm>
        </p:grpSpPr>
        <p:sp>
          <p:nvSpPr>
            <p:cNvPr id="10" name="TextBox 9">
              <a:extLst>
                <a:ext uri="{FF2B5EF4-FFF2-40B4-BE49-F238E27FC236}">
                  <a16:creationId xmlns:a16="http://schemas.microsoft.com/office/drawing/2014/main" id="{2BC51199-DD6F-5D4E-B5BC-2E3735D4C2E7}"/>
                </a:ext>
              </a:extLst>
            </p:cNvPr>
            <p:cNvSpPr txBox="1"/>
            <p:nvPr/>
          </p:nvSpPr>
          <p:spPr>
            <a:xfrm>
              <a:off x="7191194" y="3889145"/>
              <a:ext cx="607859" cy="400110"/>
            </a:xfrm>
            <a:prstGeom prst="rect">
              <a:avLst/>
            </a:prstGeom>
            <a:noFill/>
          </p:spPr>
          <p:txBody>
            <a:bodyPr wrap="none" rtlCol="0">
              <a:spAutoFit/>
            </a:bodyPr>
            <a:lstStyle/>
            <a:p>
              <a:r>
                <a:rPr lang="en-US" sz="2000" b="1" dirty="0" err="1">
                  <a:latin typeface="Consolas" panose="020B0609020204030204" pitchFamily="49" charset="0"/>
                  <a:cs typeface="Consolas" panose="020B0609020204030204" pitchFamily="49" charset="0"/>
                </a:rPr>
                <a:t>var</a:t>
              </a:r>
              <a:endParaRPr lang="en-US" sz="2000" b="1" dirty="0">
                <a:latin typeface="Consolas" panose="020B0609020204030204" pitchFamily="49" charset="0"/>
                <a:cs typeface="Consolas" panose="020B0609020204030204" pitchFamily="49" charset="0"/>
              </a:endParaRPr>
            </a:p>
          </p:txBody>
        </p:sp>
        <p:sp>
          <p:nvSpPr>
            <p:cNvPr id="11" name="Arc 10">
              <a:extLst>
                <a:ext uri="{FF2B5EF4-FFF2-40B4-BE49-F238E27FC236}">
                  <a16:creationId xmlns:a16="http://schemas.microsoft.com/office/drawing/2014/main" id="{F4466E45-B215-9344-A3FA-D3F76D282D61}"/>
                </a:ext>
              </a:extLst>
            </p:cNvPr>
            <p:cNvSpPr/>
            <p:nvPr/>
          </p:nvSpPr>
          <p:spPr>
            <a:xfrm rot="10800000">
              <a:off x="6720708" y="3131948"/>
              <a:ext cx="878869" cy="973305"/>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TextBox 12">
            <a:extLst>
              <a:ext uri="{FF2B5EF4-FFF2-40B4-BE49-F238E27FC236}">
                <a16:creationId xmlns:a16="http://schemas.microsoft.com/office/drawing/2014/main" id="{4592CAD8-80B8-B34A-833B-3E584B2D0AAA}"/>
              </a:ext>
            </a:extLst>
          </p:cNvPr>
          <p:cNvSpPr txBox="1"/>
          <p:nvPr/>
        </p:nvSpPr>
        <p:spPr>
          <a:xfrm>
            <a:off x="762000" y="1066212"/>
            <a:ext cx="4248706" cy="769441"/>
          </a:xfrm>
          <a:prstGeom prst="rect">
            <a:avLst/>
          </a:prstGeom>
          <a:noFill/>
        </p:spPr>
        <p:txBody>
          <a:bodyPr wrap="square" rtlCol="0">
            <a:spAutoFit/>
          </a:bodyPr>
          <a:lstStyle/>
          <a:p>
            <a:pPr algn="ctr"/>
            <a:r>
              <a:rPr lang="en-US" sz="2200" dirty="0"/>
              <a:t>for a load, we do </a:t>
            </a:r>
            <a:r>
              <a:rPr lang="en-US" sz="2200" b="1" dirty="0"/>
              <a:t>one access </a:t>
            </a:r>
            <a:r>
              <a:rPr lang="en-US" sz="2200" dirty="0"/>
              <a:t>to </a:t>
            </a:r>
            <a:r>
              <a:rPr lang="en-US" sz="2200" b="1" dirty="0"/>
              <a:t>fetch the instruction…</a:t>
            </a:r>
            <a:endParaRPr lang="en-US" sz="2200" dirty="0"/>
          </a:p>
        </p:txBody>
      </p:sp>
      <p:grpSp>
        <p:nvGrpSpPr>
          <p:cNvPr id="15" name="Group 14">
            <a:extLst>
              <a:ext uri="{FF2B5EF4-FFF2-40B4-BE49-F238E27FC236}">
                <a16:creationId xmlns:a16="http://schemas.microsoft.com/office/drawing/2014/main" id="{1BE9A8F0-07C4-624E-8F5F-6E9BDFBF68F5}"/>
              </a:ext>
            </a:extLst>
          </p:cNvPr>
          <p:cNvGrpSpPr/>
          <p:nvPr/>
        </p:nvGrpSpPr>
        <p:grpSpPr>
          <a:xfrm>
            <a:off x="4304170" y="2576252"/>
            <a:ext cx="2095958" cy="1626010"/>
            <a:chOff x="341795" y="1409700"/>
            <a:chExt cx="2553805" cy="1981200"/>
          </a:xfrm>
        </p:grpSpPr>
        <p:sp>
          <p:nvSpPr>
            <p:cNvPr id="17" name="Rectangle 16">
              <a:extLst>
                <a:ext uri="{FF2B5EF4-FFF2-40B4-BE49-F238E27FC236}">
                  <a16:creationId xmlns:a16="http://schemas.microsoft.com/office/drawing/2014/main" id="{71DFF823-C81B-A249-A38C-70E8AE6C7177}"/>
                </a:ext>
              </a:extLst>
            </p:cNvPr>
            <p:cNvSpPr/>
            <p:nvPr/>
          </p:nvSpPr>
          <p:spPr>
            <a:xfrm>
              <a:off x="341795" y="1409700"/>
              <a:ext cx="1029805" cy="19812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schemeClr val="bg1"/>
                  </a:solidFill>
                </a:rPr>
                <a:t>Control</a:t>
              </a:r>
              <a:endParaRPr lang="en-US" sz="1100" b="1" dirty="0">
                <a:solidFill>
                  <a:schemeClr val="bg1"/>
                </a:solidFill>
              </a:endParaRPr>
            </a:p>
          </p:txBody>
        </p:sp>
        <p:sp>
          <p:nvSpPr>
            <p:cNvPr id="18" name="Rectangle 17">
              <a:extLst>
                <a:ext uri="{FF2B5EF4-FFF2-40B4-BE49-F238E27FC236}">
                  <a16:creationId xmlns:a16="http://schemas.microsoft.com/office/drawing/2014/main" id="{14786C37-9720-134F-A7B6-7D2830FC0730}"/>
                </a:ext>
              </a:extLst>
            </p:cNvPr>
            <p:cNvSpPr/>
            <p:nvPr/>
          </p:nvSpPr>
          <p:spPr>
            <a:xfrm>
              <a:off x="1371600" y="1409700"/>
              <a:ext cx="1524000" cy="990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1400" b="1" dirty="0">
                  <a:solidFill>
                    <a:schemeClr val="bg1"/>
                  </a:solidFill>
                </a:rPr>
                <a:t>Registers</a:t>
              </a:r>
              <a:endParaRPr lang="en-US" sz="1100" b="1" dirty="0">
                <a:solidFill>
                  <a:schemeClr val="bg1"/>
                </a:solidFill>
              </a:endParaRPr>
            </a:p>
          </p:txBody>
        </p:sp>
        <p:sp>
          <p:nvSpPr>
            <p:cNvPr id="19" name="Rectangle 18">
              <a:extLst>
                <a:ext uri="{FF2B5EF4-FFF2-40B4-BE49-F238E27FC236}">
                  <a16:creationId xmlns:a16="http://schemas.microsoft.com/office/drawing/2014/main" id="{211D7214-05D5-264E-A49F-C6D622A89EB3}"/>
                </a:ext>
              </a:extLst>
            </p:cNvPr>
            <p:cNvSpPr/>
            <p:nvPr/>
          </p:nvSpPr>
          <p:spPr>
            <a:xfrm>
              <a:off x="1371600" y="2400300"/>
              <a:ext cx="1524000" cy="9906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1400" b="1" dirty="0">
                  <a:solidFill>
                    <a:schemeClr val="bg1"/>
                  </a:solidFill>
                </a:rPr>
                <a:t>ALU</a:t>
              </a:r>
            </a:p>
          </p:txBody>
        </p:sp>
      </p:grpSp>
      <p:cxnSp>
        <p:nvCxnSpPr>
          <p:cNvPr id="20" name="Shape 304">
            <a:extLst>
              <a:ext uri="{FF2B5EF4-FFF2-40B4-BE49-F238E27FC236}">
                <a16:creationId xmlns:a16="http://schemas.microsoft.com/office/drawing/2014/main" id="{89B06C40-0058-294E-BE19-9F53F097A688}"/>
              </a:ext>
            </a:extLst>
          </p:cNvPr>
          <p:cNvCxnSpPr>
            <a:cxnSpLocks/>
            <a:stCxn id="6" idx="1"/>
            <a:endCxn id="17" idx="0"/>
          </p:cNvCxnSpPr>
          <p:nvPr/>
        </p:nvCxnSpPr>
        <p:spPr>
          <a:xfrm rot="10800000" flipV="1">
            <a:off x="4726762" y="1716732"/>
            <a:ext cx="2131239" cy="859519"/>
          </a:xfrm>
          <a:prstGeom prst="curvedConnector2">
            <a:avLst/>
          </a:prstGeom>
          <a:noFill/>
          <a:ln w="38100" cap="flat" cmpd="sng">
            <a:solidFill>
              <a:schemeClr val="tx1"/>
            </a:solidFill>
            <a:prstDash val="solid"/>
            <a:round/>
            <a:headEnd type="none" w="lg" len="lg"/>
            <a:tailEnd type="triangle" w="lg" len="lg"/>
          </a:ln>
        </p:spPr>
      </p:cxnSp>
      <p:sp>
        <p:nvSpPr>
          <p:cNvPr id="24" name="TextBox 23">
            <a:extLst>
              <a:ext uri="{FF2B5EF4-FFF2-40B4-BE49-F238E27FC236}">
                <a16:creationId xmlns:a16="http://schemas.microsoft.com/office/drawing/2014/main" id="{B95701D6-FD06-C047-98E7-F65885DB2958}"/>
              </a:ext>
            </a:extLst>
          </p:cNvPr>
          <p:cNvSpPr txBox="1"/>
          <p:nvPr/>
        </p:nvSpPr>
        <p:spPr>
          <a:xfrm>
            <a:off x="428939" y="2019597"/>
            <a:ext cx="3442541" cy="769441"/>
          </a:xfrm>
          <a:prstGeom prst="rect">
            <a:avLst/>
          </a:prstGeom>
          <a:noFill/>
        </p:spPr>
        <p:txBody>
          <a:bodyPr wrap="square" rtlCol="0">
            <a:spAutoFit/>
          </a:bodyPr>
          <a:lstStyle/>
          <a:p>
            <a:pPr algn="ctr"/>
            <a:r>
              <a:rPr lang="en-US" sz="2200" dirty="0"/>
              <a:t>…and a </a:t>
            </a:r>
            <a:r>
              <a:rPr lang="en-US" sz="2200" b="1" dirty="0"/>
              <a:t>second access </a:t>
            </a:r>
            <a:r>
              <a:rPr lang="en-US" sz="2200" dirty="0"/>
              <a:t>to actually load the value!</a:t>
            </a:r>
          </a:p>
        </p:txBody>
      </p:sp>
      <p:cxnSp>
        <p:nvCxnSpPr>
          <p:cNvPr id="25" name="Shape 304">
            <a:extLst>
              <a:ext uri="{FF2B5EF4-FFF2-40B4-BE49-F238E27FC236}">
                <a16:creationId xmlns:a16="http://schemas.microsoft.com/office/drawing/2014/main" id="{DCDEEA92-1129-9744-BF58-CEC08AE03A86}"/>
              </a:ext>
            </a:extLst>
          </p:cNvPr>
          <p:cNvCxnSpPr>
            <a:cxnSpLocks/>
            <a:stCxn id="8" idx="0"/>
            <a:endCxn id="18" idx="3"/>
          </p:cNvCxnSpPr>
          <p:nvPr/>
        </p:nvCxnSpPr>
        <p:spPr>
          <a:xfrm rot="16200000" flipV="1">
            <a:off x="6712632" y="2670252"/>
            <a:ext cx="180075" cy="805082"/>
          </a:xfrm>
          <a:prstGeom prst="curvedConnector2">
            <a:avLst/>
          </a:prstGeom>
          <a:noFill/>
          <a:ln w="38100" cap="flat" cmpd="sng">
            <a:solidFill>
              <a:schemeClr val="tx1"/>
            </a:solidFill>
            <a:prstDash val="solid"/>
            <a:round/>
            <a:headEnd type="none" w="lg" len="lg"/>
            <a:tailEnd type="triangle" w="lg" len="lg"/>
          </a:ln>
        </p:spPr>
      </p:cxnSp>
      <p:sp>
        <p:nvSpPr>
          <p:cNvPr id="30" name="TextBox 29">
            <a:extLst>
              <a:ext uri="{FF2B5EF4-FFF2-40B4-BE49-F238E27FC236}">
                <a16:creationId xmlns:a16="http://schemas.microsoft.com/office/drawing/2014/main" id="{B330FC06-7A65-8C46-B592-F58B6AF6646A}"/>
              </a:ext>
            </a:extLst>
          </p:cNvPr>
          <p:cNvSpPr txBox="1"/>
          <p:nvPr/>
        </p:nvSpPr>
        <p:spPr>
          <a:xfrm>
            <a:off x="161235" y="3186647"/>
            <a:ext cx="3602892" cy="769441"/>
          </a:xfrm>
          <a:prstGeom prst="rect">
            <a:avLst/>
          </a:prstGeom>
          <a:noFill/>
        </p:spPr>
        <p:txBody>
          <a:bodyPr wrap="square" rtlCol="0">
            <a:spAutoFit/>
          </a:bodyPr>
          <a:lstStyle/>
          <a:p>
            <a:pPr algn="ctr"/>
            <a:r>
              <a:rPr lang="en-US" sz="2200" dirty="0"/>
              <a:t>a store would </a:t>
            </a:r>
            <a:r>
              <a:rPr lang="en-US" sz="2200" i="1" dirty="0"/>
              <a:t>store</a:t>
            </a:r>
            <a:r>
              <a:rPr lang="en-US" sz="2200" dirty="0"/>
              <a:t> the value on the second access.</a:t>
            </a:r>
          </a:p>
        </p:txBody>
      </p:sp>
      <p:sp>
        <p:nvSpPr>
          <p:cNvPr id="31" name="TextBox 30">
            <a:extLst>
              <a:ext uri="{FF2B5EF4-FFF2-40B4-BE49-F238E27FC236}">
                <a16:creationId xmlns:a16="http://schemas.microsoft.com/office/drawing/2014/main" id="{B0813EA8-E8C1-114B-9D7C-254F92D98909}"/>
              </a:ext>
            </a:extLst>
          </p:cNvPr>
          <p:cNvSpPr txBox="1"/>
          <p:nvPr/>
        </p:nvSpPr>
        <p:spPr>
          <a:xfrm>
            <a:off x="1703924" y="4529619"/>
            <a:ext cx="6096000" cy="769441"/>
          </a:xfrm>
          <a:prstGeom prst="rect">
            <a:avLst/>
          </a:prstGeom>
          <a:noFill/>
        </p:spPr>
        <p:txBody>
          <a:bodyPr wrap="square" rtlCol="0">
            <a:spAutoFit/>
          </a:bodyPr>
          <a:lstStyle/>
          <a:p>
            <a:pPr algn="ctr"/>
            <a:r>
              <a:rPr lang="en-US" sz="2200" dirty="0"/>
              <a:t>this is going to have Implications™️ for how we implement loads and stores later…</a:t>
            </a:r>
          </a:p>
        </p:txBody>
      </p:sp>
    </p:spTree>
    <p:extLst>
      <p:ext uri="{BB962C8B-B14F-4D97-AF65-F5344CB8AC3E}">
        <p14:creationId xmlns:p14="http://schemas.microsoft.com/office/powerpoint/2010/main" val="4157962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3" grpId="0"/>
      <p:bldP spid="24"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small taste of design</a:t>
            </a:r>
            <a:br>
              <a:rPr lang="en-US" dirty="0"/>
            </a:br>
            <a:r>
              <a:rPr lang="en-US" sz="1800" dirty="0"/>
              <a:t>this is really just for context don't worry about remembering this okay</a:t>
            </a:r>
            <a:endParaRPr lang="en-US" dirty="0"/>
          </a:p>
        </p:txBody>
      </p:sp>
      <p:sp>
        <p:nvSpPr>
          <p:cNvPr id="4" name="Footer Placeholder 3"/>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21</a:t>
            </a:fld>
            <a:endParaRPr lang="en-US"/>
          </a:p>
        </p:txBody>
      </p:sp>
    </p:spTree>
    <p:extLst>
      <p:ext uri="{BB962C8B-B14F-4D97-AF65-F5344CB8AC3E}">
        <p14:creationId xmlns:p14="http://schemas.microsoft.com/office/powerpoint/2010/main" val="41453354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Tug-of-war</a:t>
            </a:r>
          </a:p>
        </p:txBody>
      </p:sp>
      <p:sp>
        <p:nvSpPr>
          <p:cNvPr id="3" name="Content Placeholder 2"/>
          <p:cNvSpPr>
            <a:spLocks noGrp="1"/>
          </p:cNvSpPr>
          <p:nvPr>
            <p:ph idx="1"/>
          </p:nvPr>
        </p:nvSpPr>
        <p:spPr>
          <a:xfrm>
            <a:off x="152400" y="495301"/>
            <a:ext cx="8763000" cy="533399"/>
          </a:xfrm>
        </p:spPr>
        <p:txBody>
          <a:bodyPr/>
          <a:lstStyle/>
          <a:p>
            <a:r>
              <a:rPr lang="en-US" dirty="0"/>
              <a:t>register file design is constrained by many competing factors.</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22</a:t>
            </a:fld>
            <a:endParaRPr lang="en-US"/>
          </a:p>
        </p:txBody>
      </p:sp>
      <p:grpSp>
        <p:nvGrpSpPr>
          <p:cNvPr id="105" name="Group 104"/>
          <p:cNvGrpSpPr/>
          <p:nvPr/>
        </p:nvGrpSpPr>
        <p:grpSpPr>
          <a:xfrm>
            <a:off x="2665744" y="908453"/>
            <a:ext cx="2698750" cy="2169198"/>
            <a:chOff x="2665744" y="908453"/>
            <a:chExt cx="2698750" cy="2169198"/>
          </a:xfrm>
        </p:grpSpPr>
        <p:cxnSp>
          <p:nvCxnSpPr>
            <p:cNvPr id="40" name="Straight Arrow Connector 39"/>
            <p:cNvCxnSpPr>
              <a:endCxn id="41" idx="2"/>
            </p:cNvCxnSpPr>
            <p:nvPr/>
          </p:nvCxnSpPr>
          <p:spPr>
            <a:xfrm flipH="1" flipV="1">
              <a:off x="4015119" y="1616339"/>
              <a:ext cx="222516" cy="1461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665744" y="908453"/>
              <a:ext cx="2698750" cy="707886"/>
            </a:xfrm>
            <a:prstGeom prst="rect">
              <a:avLst/>
            </a:prstGeom>
            <a:noFill/>
          </p:spPr>
          <p:txBody>
            <a:bodyPr wrap="square" rtlCol="0">
              <a:spAutoFit/>
            </a:bodyPr>
            <a:lstStyle/>
            <a:p>
              <a:pPr algn="ctr"/>
              <a:r>
                <a:rPr lang="en-US" sz="2000" dirty="0"/>
                <a:t>compilers love lots of identical registers!</a:t>
              </a:r>
            </a:p>
          </p:txBody>
        </p:sp>
      </p:grpSp>
      <p:grpSp>
        <p:nvGrpSpPr>
          <p:cNvPr id="101" name="Group 100"/>
          <p:cNvGrpSpPr/>
          <p:nvPr/>
        </p:nvGrpSpPr>
        <p:grpSpPr>
          <a:xfrm>
            <a:off x="4245302" y="3100569"/>
            <a:ext cx="4355082" cy="1788516"/>
            <a:chOff x="4245302" y="3100569"/>
            <a:chExt cx="4355082" cy="1788516"/>
          </a:xfrm>
        </p:grpSpPr>
        <p:cxnSp>
          <p:nvCxnSpPr>
            <p:cNvPr id="42" name="Straight Arrow Connector 41"/>
            <p:cNvCxnSpPr/>
            <p:nvPr/>
          </p:nvCxnSpPr>
          <p:spPr>
            <a:xfrm>
              <a:off x="4245302" y="3100569"/>
              <a:ext cx="1656332" cy="10523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01634" y="4181199"/>
              <a:ext cx="2698750" cy="707886"/>
            </a:xfrm>
            <a:prstGeom prst="rect">
              <a:avLst/>
            </a:prstGeom>
            <a:noFill/>
          </p:spPr>
          <p:txBody>
            <a:bodyPr wrap="square" rtlCol="0">
              <a:spAutoFit/>
            </a:bodyPr>
            <a:lstStyle/>
            <a:p>
              <a:pPr algn="ctr"/>
              <a:r>
                <a:rPr lang="en-US" sz="2000" dirty="0"/>
                <a:t>more registers means more silicon</a:t>
              </a:r>
              <a:r>
                <a:rPr lang="mr-IN" sz="2000" dirty="0"/>
                <a:t>…</a:t>
              </a:r>
              <a:endParaRPr lang="en-US" sz="2000" dirty="0"/>
            </a:p>
          </p:txBody>
        </p:sp>
      </p:grpSp>
      <p:grpSp>
        <p:nvGrpSpPr>
          <p:cNvPr id="98" name="Group 97"/>
          <p:cNvGrpSpPr/>
          <p:nvPr/>
        </p:nvGrpSpPr>
        <p:grpSpPr>
          <a:xfrm>
            <a:off x="140975" y="3108429"/>
            <a:ext cx="4096660" cy="1126420"/>
            <a:chOff x="140975" y="3108429"/>
            <a:chExt cx="4096660" cy="1126420"/>
          </a:xfrm>
        </p:grpSpPr>
        <p:cxnSp>
          <p:nvCxnSpPr>
            <p:cNvPr id="46" name="Straight Arrow Connector 45"/>
            <p:cNvCxnSpPr/>
            <p:nvPr/>
          </p:nvCxnSpPr>
          <p:spPr>
            <a:xfrm flipH="1">
              <a:off x="2712244" y="3108429"/>
              <a:ext cx="1525391" cy="790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0975" y="3526963"/>
              <a:ext cx="2698750" cy="707886"/>
            </a:xfrm>
            <a:prstGeom prst="rect">
              <a:avLst/>
            </a:prstGeom>
            <a:noFill/>
          </p:spPr>
          <p:txBody>
            <a:bodyPr wrap="square" rtlCol="0">
              <a:spAutoFit/>
            </a:bodyPr>
            <a:lstStyle/>
            <a:p>
              <a:pPr algn="ctr"/>
              <a:r>
                <a:rPr lang="en-US" sz="2000" dirty="0"/>
                <a:t>humans like intuitive assembly language!</a:t>
              </a:r>
            </a:p>
          </p:txBody>
        </p:sp>
      </p:grpSp>
      <p:grpSp>
        <p:nvGrpSpPr>
          <p:cNvPr id="96" name="Group 95"/>
          <p:cNvGrpSpPr/>
          <p:nvPr/>
        </p:nvGrpSpPr>
        <p:grpSpPr>
          <a:xfrm>
            <a:off x="282426" y="1128748"/>
            <a:ext cx="3941222" cy="1956564"/>
            <a:chOff x="282426" y="1128748"/>
            <a:chExt cx="3941222" cy="1956564"/>
          </a:xfrm>
        </p:grpSpPr>
        <p:cxnSp>
          <p:nvCxnSpPr>
            <p:cNvPr id="50" name="Straight Arrow Connector 49"/>
            <p:cNvCxnSpPr/>
            <p:nvPr/>
          </p:nvCxnSpPr>
          <p:spPr>
            <a:xfrm flipH="1" flipV="1">
              <a:off x="2590801" y="1944161"/>
              <a:ext cx="1632847" cy="1141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2426" y="1128748"/>
              <a:ext cx="2483147" cy="1015663"/>
            </a:xfrm>
            <a:prstGeom prst="rect">
              <a:avLst/>
            </a:prstGeom>
            <a:noFill/>
          </p:spPr>
          <p:txBody>
            <a:bodyPr wrap="square" rtlCol="0">
              <a:spAutoFit/>
            </a:bodyPr>
            <a:lstStyle/>
            <a:p>
              <a:pPr algn="ctr"/>
              <a:r>
                <a:rPr lang="en-US" sz="2000" dirty="0"/>
                <a:t>ISA says instructions have 2 operands and 1 destination</a:t>
              </a:r>
            </a:p>
          </p:txBody>
        </p:sp>
      </p:grpSp>
      <p:grpSp>
        <p:nvGrpSpPr>
          <p:cNvPr id="99" name="Group 98"/>
          <p:cNvGrpSpPr/>
          <p:nvPr/>
        </p:nvGrpSpPr>
        <p:grpSpPr>
          <a:xfrm>
            <a:off x="457200" y="3108429"/>
            <a:ext cx="3780435" cy="2000859"/>
            <a:chOff x="457200" y="3108429"/>
            <a:chExt cx="3780435" cy="2000859"/>
          </a:xfrm>
        </p:grpSpPr>
        <p:sp>
          <p:nvSpPr>
            <p:cNvPr id="54" name="TextBox 53"/>
            <p:cNvSpPr txBox="1"/>
            <p:nvPr/>
          </p:nvSpPr>
          <p:spPr>
            <a:xfrm>
              <a:off x="457200" y="4401402"/>
              <a:ext cx="2975942" cy="707886"/>
            </a:xfrm>
            <a:prstGeom prst="rect">
              <a:avLst/>
            </a:prstGeom>
            <a:noFill/>
          </p:spPr>
          <p:txBody>
            <a:bodyPr wrap="square" rtlCol="0">
              <a:spAutoFit/>
            </a:bodyPr>
            <a:lstStyle/>
            <a:p>
              <a:pPr algn="ctr"/>
              <a:r>
                <a:rPr lang="en-US" sz="2000" dirty="0"/>
                <a:t>with </a:t>
              </a:r>
              <a:r>
                <a:rPr lang="en-US" sz="2000" i="1" dirty="0"/>
                <a:t>lots</a:t>
              </a:r>
              <a:r>
                <a:rPr lang="en-US" sz="2000" dirty="0"/>
                <a:t> of registers, function calls are faster!</a:t>
              </a:r>
            </a:p>
          </p:txBody>
        </p:sp>
        <p:cxnSp>
          <p:nvCxnSpPr>
            <p:cNvPr id="55" name="Straight Arrow Connector 54"/>
            <p:cNvCxnSpPr/>
            <p:nvPr/>
          </p:nvCxnSpPr>
          <p:spPr>
            <a:xfrm flipH="1">
              <a:off x="3090560" y="3108429"/>
              <a:ext cx="1147075" cy="1357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203856" y="2244459"/>
            <a:ext cx="4026112" cy="1015663"/>
            <a:chOff x="203856" y="2244459"/>
            <a:chExt cx="4026112" cy="1015663"/>
          </a:xfrm>
        </p:grpSpPr>
        <p:cxnSp>
          <p:nvCxnSpPr>
            <p:cNvPr id="57" name="Straight Arrow Connector 56"/>
            <p:cNvCxnSpPr/>
            <p:nvPr/>
          </p:nvCxnSpPr>
          <p:spPr>
            <a:xfrm flipH="1" flipV="1">
              <a:off x="2421313" y="2999917"/>
              <a:ext cx="1808655" cy="77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3856" y="2244459"/>
              <a:ext cx="2483147" cy="1015663"/>
            </a:xfrm>
            <a:prstGeom prst="rect">
              <a:avLst/>
            </a:prstGeom>
            <a:noFill/>
          </p:spPr>
          <p:txBody>
            <a:bodyPr wrap="square" rtlCol="0">
              <a:spAutoFit/>
            </a:bodyPr>
            <a:lstStyle/>
            <a:p>
              <a:pPr algn="ctr"/>
              <a:r>
                <a:rPr lang="mr-IN" sz="2000" dirty="0"/>
                <a:t>…</a:t>
              </a:r>
              <a:r>
                <a:rPr lang="en-US" sz="2000" dirty="0"/>
                <a:t>except for this one instruction that has 2 destinations.</a:t>
              </a:r>
            </a:p>
          </p:txBody>
        </p:sp>
      </p:grpSp>
      <p:grpSp>
        <p:nvGrpSpPr>
          <p:cNvPr id="102" name="Group 101"/>
          <p:cNvGrpSpPr/>
          <p:nvPr/>
        </p:nvGrpSpPr>
        <p:grpSpPr>
          <a:xfrm>
            <a:off x="4223648" y="2972330"/>
            <a:ext cx="4844152" cy="707886"/>
            <a:chOff x="4223648" y="2972330"/>
            <a:chExt cx="4844152" cy="707886"/>
          </a:xfrm>
        </p:grpSpPr>
        <p:cxnSp>
          <p:nvCxnSpPr>
            <p:cNvPr id="61" name="Straight Arrow Connector 60"/>
            <p:cNvCxnSpPr/>
            <p:nvPr/>
          </p:nvCxnSpPr>
          <p:spPr>
            <a:xfrm>
              <a:off x="4223648" y="3100569"/>
              <a:ext cx="1758173" cy="1156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01634" y="2972330"/>
              <a:ext cx="3166166" cy="707886"/>
            </a:xfrm>
            <a:prstGeom prst="rect">
              <a:avLst/>
            </a:prstGeom>
            <a:noFill/>
          </p:spPr>
          <p:txBody>
            <a:bodyPr wrap="square" rtlCol="0">
              <a:spAutoFit/>
            </a:bodyPr>
            <a:lstStyle/>
            <a:p>
              <a:pPr algn="ctr"/>
              <a:r>
                <a:rPr lang="en-US" sz="2000" dirty="0"/>
                <a:t>multi-issue CPU: need to read 4 </a:t>
              </a:r>
              <a:r>
                <a:rPr lang="en-US" sz="2000" dirty="0" err="1"/>
                <a:t>regs</a:t>
              </a:r>
              <a:r>
                <a:rPr lang="en-US" sz="2000" dirty="0"/>
                <a:t> and write 2</a:t>
              </a:r>
            </a:p>
          </p:txBody>
        </p:sp>
      </p:grpSp>
      <p:grpSp>
        <p:nvGrpSpPr>
          <p:cNvPr id="100" name="Group 99"/>
          <p:cNvGrpSpPr/>
          <p:nvPr/>
        </p:nvGrpSpPr>
        <p:grpSpPr>
          <a:xfrm>
            <a:off x="3090559" y="3054173"/>
            <a:ext cx="2975942" cy="2342584"/>
            <a:chOff x="3090559" y="3054173"/>
            <a:chExt cx="2975942" cy="2342584"/>
          </a:xfrm>
        </p:grpSpPr>
        <p:sp>
          <p:nvSpPr>
            <p:cNvPr id="71" name="TextBox 70"/>
            <p:cNvSpPr txBox="1"/>
            <p:nvPr/>
          </p:nvSpPr>
          <p:spPr>
            <a:xfrm>
              <a:off x="3090559" y="4688871"/>
              <a:ext cx="2975942" cy="707886"/>
            </a:xfrm>
            <a:prstGeom prst="rect">
              <a:avLst/>
            </a:prstGeom>
            <a:noFill/>
          </p:spPr>
          <p:txBody>
            <a:bodyPr wrap="square" rtlCol="0">
              <a:spAutoFit/>
            </a:bodyPr>
            <a:lstStyle/>
            <a:p>
              <a:pPr algn="ctr"/>
              <a:r>
                <a:rPr lang="mr-IN" sz="2000" dirty="0"/>
                <a:t>…</a:t>
              </a:r>
              <a:r>
                <a:rPr lang="en-US" sz="2000" dirty="0"/>
                <a:t>but context switches are slower.</a:t>
              </a:r>
            </a:p>
          </p:txBody>
        </p:sp>
        <p:cxnSp>
          <p:nvCxnSpPr>
            <p:cNvPr id="72" name="Straight Arrow Connector 71"/>
            <p:cNvCxnSpPr/>
            <p:nvPr/>
          </p:nvCxnSpPr>
          <p:spPr>
            <a:xfrm>
              <a:off x="4237635" y="3054173"/>
              <a:ext cx="181477" cy="16707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267071" y="1216643"/>
            <a:ext cx="5219829" cy="1837532"/>
            <a:chOff x="4267071" y="1216643"/>
            <a:chExt cx="5219829" cy="1837532"/>
          </a:xfrm>
        </p:grpSpPr>
        <p:cxnSp>
          <p:nvCxnSpPr>
            <p:cNvPr id="85" name="Straight Arrow Connector 84"/>
            <p:cNvCxnSpPr/>
            <p:nvPr/>
          </p:nvCxnSpPr>
          <p:spPr>
            <a:xfrm flipV="1">
              <a:off x="4267071" y="1625458"/>
              <a:ext cx="1434177" cy="1428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533900" y="1216643"/>
              <a:ext cx="4953000" cy="400110"/>
            </a:xfrm>
            <a:prstGeom prst="rect">
              <a:avLst/>
            </a:prstGeom>
            <a:noFill/>
          </p:spPr>
          <p:txBody>
            <a:bodyPr wrap="square" rtlCol="0">
              <a:spAutoFit/>
            </a:bodyPr>
            <a:lstStyle/>
            <a:p>
              <a:pPr algn="ctr"/>
              <a:r>
                <a:rPr lang="mr-IN" sz="2000" dirty="0"/>
                <a:t>…</a:t>
              </a:r>
              <a:r>
                <a:rPr lang="en-US" sz="2000" dirty="0"/>
                <a:t>but there are diminishing returns.</a:t>
              </a:r>
            </a:p>
          </p:txBody>
        </p:sp>
      </p:grpSp>
      <p:grpSp>
        <p:nvGrpSpPr>
          <p:cNvPr id="103" name="Group 102"/>
          <p:cNvGrpSpPr/>
          <p:nvPr/>
        </p:nvGrpSpPr>
        <p:grpSpPr>
          <a:xfrm>
            <a:off x="4221114" y="2062702"/>
            <a:ext cx="4465686" cy="1045728"/>
            <a:chOff x="4221114" y="2062702"/>
            <a:chExt cx="4465686" cy="1045728"/>
          </a:xfrm>
        </p:grpSpPr>
        <p:cxnSp>
          <p:nvCxnSpPr>
            <p:cNvPr id="89" name="Straight Arrow Connector 88"/>
            <p:cNvCxnSpPr/>
            <p:nvPr/>
          </p:nvCxnSpPr>
          <p:spPr>
            <a:xfrm flipV="1">
              <a:off x="4221114" y="2510481"/>
              <a:ext cx="1760707" cy="5979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988050" y="2062702"/>
              <a:ext cx="2698750" cy="707886"/>
            </a:xfrm>
            <a:prstGeom prst="rect">
              <a:avLst/>
            </a:prstGeom>
            <a:noFill/>
          </p:spPr>
          <p:txBody>
            <a:bodyPr wrap="square" rtlCol="0">
              <a:spAutoFit/>
            </a:bodyPr>
            <a:lstStyle/>
            <a:p>
              <a:pPr algn="ctr"/>
              <a:r>
                <a:rPr lang="en-US" sz="2000" dirty="0"/>
                <a:t>fast L1 cache? not as many </a:t>
              </a:r>
              <a:r>
                <a:rPr lang="en-US" sz="2000" dirty="0" err="1"/>
                <a:t>regs</a:t>
              </a:r>
              <a:r>
                <a:rPr lang="en-US" sz="2000" dirty="0"/>
                <a:t> needed</a:t>
              </a:r>
            </a:p>
          </p:txBody>
        </p:sp>
      </p:grpSp>
      <p:grpSp>
        <p:nvGrpSpPr>
          <p:cNvPr id="38" name="Group 37"/>
          <p:cNvGrpSpPr/>
          <p:nvPr/>
        </p:nvGrpSpPr>
        <p:grpSpPr>
          <a:xfrm>
            <a:off x="3657600" y="2400300"/>
            <a:ext cx="1160069" cy="1184644"/>
            <a:chOff x="3374362" y="2781300"/>
            <a:chExt cx="1160069" cy="1184644"/>
          </a:xfrm>
          <a:solidFill>
            <a:schemeClr val="accent2">
              <a:lumMod val="75000"/>
            </a:schemeClr>
          </a:solidFill>
        </p:grpSpPr>
        <p:grpSp>
          <p:nvGrpSpPr>
            <p:cNvPr id="8" name="Group 7"/>
            <p:cNvGrpSpPr/>
            <p:nvPr/>
          </p:nvGrpSpPr>
          <p:grpSpPr>
            <a:xfrm>
              <a:off x="3581401" y="2781300"/>
              <a:ext cx="953030" cy="953030"/>
              <a:chOff x="3962401" y="1333500"/>
              <a:chExt cx="762000" cy="762000"/>
            </a:xfrm>
            <a:grpFill/>
          </p:grpSpPr>
          <p:sp>
            <p:nvSpPr>
              <p:cNvPr id="11" name="Rectangle 10"/>
              <p:cNvSpPr/>
              <p:nvPr/>
            </p:nvSpPr>
            <p:spPr>
              <a:xfrm>
                <a:off x="3962401" y="1333500"/>
                <a:ext cx="762000" cy="762000"/>
              </a:xfrm>
              <a:prstGeom prst="rect">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solidFill>
                    <a:schemeClr val="tx1"/>
                  </a:solidFill>
                </a:endParaRPr>
              </a:p>
            </p:txBody>
          </p:sp>
          <p:sp>
            <p:nvSpPr>
              <p:cNvPr id="12" name="Isosceles Triangle 6"/>
              <p:cNvSpPr/>
              <p:nvPr/>
            </p:nvSpPr>
            <p:spPr>
              <a:xfrm rot="5400000">
                <a:off x="3930122" y="1833246"/>
                <a:ext cx="184874" cy="120316"/>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7" name="Group 26"/>
            <p:cNvGrpSpPr/>
            <p:nvPr/>
          </p:nvGrpSpPr>
          <p:grpSpPr>
            <a:xfrm>
              <a:off x="3477881" y="2897107"/>
              <a:ext cx="953029" cy="953030"/>
              <a:chOff x="3962400" y="1333500"/>
              <a:chExt cx="762000" cy="762000"/>
            </a:xfrm>
            <a:grpFill/>
          </p:grpSpPr>
          <p:sp>
            <p:nvSpPr>
              <p:cNvPr id="30" name="Rectangle 29"/>
              <p:cNvSpPr/>
              <p:nvPr/>
            </p:nvSpPr>
            <p:spPr>
              <a:xfrm>
                <a:off x="3962400" y="1333500"/>
                <a:ext cx="762000" cy="762000"/>
              </a:xfrm>
              <a:prstGeom prst="rect">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solidFill>
                    <a:schemeClr val="tx1"/>
                  </a:solidFill>
                </a:endParaRPr>
              </a:p>
            </p:txBody>
          </p:sp>
          <p:sp>
            <p:nvSpPr>
              <p:cNvPr id="31" name="Isosceles Triangle 6"/>
              <p:cNvSpPr/>
              <p:nvPr/>
            </p:nvSpPr>
            <p:spPr>
              <a:xfrm rot="5400000">
                <a:off x="3930122" y="1833246"/>
                <a:ext cx="184874" cy="120316"/>
              </a:xfrm>
              <a:prstGeom prst="triangl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36" name="Rectangle 35"/>
            <p:cNvSpPr/>
            <p:nvPr/>
          </p:nvSpPr>
          <p:spPr>
            <a:xfrm>
              <a:off x="3374362" y="3012914"/>
              <a:ext cx="953029" cy="953030"/>
            </a:xfrm>
            <a:prstGeom prst="rect">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b="1" dirty="0">
                <a:solidFill>
                  <a:schemeClr val="tx1"/>
                </a:solidFill>
              </a:endParaRPr>
            </a:p>
          </p:txBody>
        </p:sp>
      </p:grpSp>
    </p:spTree>
    <p:extLst>
      <p:ext uri="{BB962C8B-B14F-4D97-AF65-F5344CB8AC3E}">
        <p14:creationId xmlns:p14="http://schemas.microsoft.com/office/powerpoint/2010/main" val="255726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doesn't have to be this way</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23</a:t>
            </a:fld>
            <a:endParaRPr lang="en-US"/>
          </a:p>
        </p:txBody>
      </p:sp>
      <p:sp>
        <p:nvSpPr>
          <p:cNvPr id="7" name="TextBox 6"/>
          <p:cNvSpPr txBox="1"/>
          <p:nvPr/>
        </p:nvSpPr>
        <p:spPr>
          <a:xfrm>
            <a:off x="401191" y="495300"/>
            <a:ext cx="3481753" cy="923330"/>
          </a:xfrm>
          <a:prstGeom prst="rect">
            <a:avLst/>
          </a:prstGeom>
          <a:noFill/>
        </p:spPr>
        <p:txBody>
          <a:bodyPr wrap="square" rtlCol="0">
            <a:spAutoFit/>
          </a:bodyPr>
          <a:lstStyle/>
          <a:p>
            <a:pPr algn="ctr"/>
            <a:r>
              <a:rPr lang="en-US" sz="1800" b="1" dirty="0"/>
              <a:t>CISC CPUs </a:t>
            </a:r>
            <a:r>
              <a:rPr lang="en-US" sz="1800" dirty="0"/>
              <a:t>usually have small sets of registers, and many have special purposes or behaviors</a:t>
            </a:r>
          </a:p>
        </p:txBody>
      </p:sp>
      <p:sp>
        <p:nvSpPr>
          <p:cNvPr id="8" name="TextBox 7"/>
          <p:cNvSpPr txBox="1"/>
          <p:nvPr/>
        </p:nvSpPr>
        <p:spPr>
          <a:xfrm>
            <a:off x="4572000" y="495300"/>
            <a:ext cx="3962400" cy="923330"/>
          </a:xfrm>
          <a:prstGeom prst="rect">
            <a:avLst/>
          </a:prstGeom>
          <a:noFill/>
        </p:spPr>
        <p:txBody>
          <a:bodyPr wrap="square" rtlCol="0">
            <a:spAutoFit/>
          </a:bodyPr>
          <a:lstStyle/>
          <a:p>
            <a:pPr algn="ctr"/>
            <a:r>
              <a:rPr lang="en-US" sz="1800" b="1" dirty="0"/>
              <a:t>RISC CPUs </a:t>
            </a:r>
            <a:r>
              <a:rPr lang="en-US" sz="1800" dirty="0"/>
              <a:t>usually have 32* mostly-interchangeable registers: MIPS, RISC, SPARC, ARMv8, AVR, RISC-V</a:t>
            </a:r>
            <a:r>
              <a:rPr lang="mr-IN" sz="1800" dirty="0"/>
              <a:t>…</a:t>
            </a:r>
            <a:endParaRPr lang="en-US" sz="1800" dirty="0"/>
          </a:p>
        </p:txBody>
      </p:sp>
      <p:graphicFrame>
        <p:nvGraphicFramePr>
          <p:cNvPr id="9" name="Table 8"/>
          <p:cNvGraphicFramePr>
            <a:graphicFrameLocks noGrp="1"/>
          </p:cNvGraphicFramePr>
          <p:nvPr>
            <p:extLst/>
          </p:nvPr>
        </p:nvGraphicFramePr>
        <p:xfrm>
          <a:off x="228600" y="1462331"/>
          <a:ext cx="876300" cy="3362960"/>
        </p:xfrm>
        <a:graphic>
          <a:graphicData uri="http://schemas.openxmlformats.org/drawingml/2006/table">
            <a:tbl>
              <a:tblPr firstRow="1" bandRow="1">
                <a:tableStyleId>{93296810-A885-4BE3-A3E7-6D5BEEA58F35}</a:tableStyleId>
              </a:tblPr>
              <a:tblGrid>
                <a:gridCol w="876300">
                  <a:extLst>
                    <a:ext uri="{9D8B030D-6E8A-4147-A177-3AD203B41FA5}">
                      <a16:colId xmlns:a16="http://schemas.microsoft.com/office/drawing/2014/main" val="20000"/>
                    </a:ext>
                  </a:extLst>
                </a:gridCol>
              </a:tblGrid>
              <a:tr h="370840">
                <a:tc>
                  <a:txBody>
                    <a:bodyPr/>
                    <a:lstStyle/>
                    <a:p>
                      <a:pPr algn="ctr"/>
                      <a:r>
                        <a:rPr lang="en-US" sz="2000" dirty="0"/>
                        <a:t>8086</a:t>
                      </a:r>
                      <a:endParaRPr lang="en-US" dirty="0"/>
                    </a:p>
                  </a:txBody>
                  <a:tcPr/>
                </a:tc>
                <a:extLst>
                  <a:ext uri="{0D108BD9-81ED-4DB2-BD59-A6C34878D82A}">
                    <a16:rowId xmlns:a16="http://schemas.microsoft.com/office/drawing/2014/main" val="10000"/>
                  </a:ext>
                </a:extLst>
              </a:tr>
              <a:tr h="370840">
                <a:tc>
                  <a:txBody>
                    <a:bodyPr/>
                    <a:lstStyle/>
                    <a:p>
                      <a:pPr algn="ctr"/>
                      <a:r>
                        <a:rPr lang="en-US" sz="2400" b="1" dirty="0">
                          <a:latin typeface="Consolas" charset="0"/>
                          <a:ea typeface="Consolas" charset="0"/>
                          <a:cs typeface="Consolas" charset="0"/>
                        </a:rPr>
                        <a:t>ax</a:t>
                      </a:r>
                    </a:p>
                  </a:txBody>
                  <a:tcPr marL="0" marR="0" marT="0" marB="0"/>
                </a:tc>
                <a:extLst>
                  <a:ext uri="{0D108BD9-81ED-4DB2-BD59-A6C34878D82A}">
                    <a16:rowId xmlns:a16="http://schemas.microsoft.com/office/drawing/2014/main" val="10001"/>
                  </a:ext>
                </a:extLst>
              </a:tr>
              <a:tr h="370840">
                <a:tc>
                  <a:txBody>
                    <a:bodyPr/>
                    <a:lstStyle/>
                    <a:p>
                      <a:pPr algn="ctr"/>
                      <a:r>
                        <a:rPr lang="en-US" sz="2400" b="1" dirty="0" err="1">
                          <a:latin typeface="Consolas" charset="0"/>
                          <a:ea typeface="Consolas" charset="0"/>
                          <a:cs typeface="Consolas" charset="0"/>
                        </a:rPr>
                        <a:t>bx</a:t>
                      </a:r>
                      <a:endParaRPr lang="en-US" sz="2400" b="1" dirty="0">
                        <a:latin typeface="Consolas" charset="0"/>
                        <a:ea typeface="Consolas" charset="0"/>
                        <a:cs typeface="Consolas" charset="0"/>
                      </a:endParaRPr>
                    </a:p>
                  </a:txBody>
                  <a:tcPr marL="0" marR="0" marT="0" marB="0"/>
                </a:tc>
                <a:extLst>
                  <a:ext uri="{0D108BD9-81ED-4DB2-BD59-A6C34878D82A}">
                    <a16:rowId xmlns:a16="http://schemas.microsoft.com/office/drawing/2014/main" val="10002"/>
                  </a:ext>
                </a:extLst>
              </a:tr>
              <a:tr h="370840">
                <a:tc>
                  <a:txBody>
                    <a:bodyPr/>
                    <a:lstStyle/>
                    <a:p>
                      <a:pPr algn="ctr"/>
                      <a:r>
                        <a:rPr lang="en-US" sz="2400" b="1" dirty="0">
                          <a:latin typeface="Consolas" charset="0"/>
                          <a:ea typeface="Consolas" charset="0"/>
                          <a:cs typeface="Consolas" charset="0"/>
                        </a:rPr>
                        <a:t>cx</a:t>
                      </a:r>
                    </a:p>
                  </a:txBody>
                  <a:tcPr marL="0" marR="0" marT="0" marB="0"/>
                </a:tc>
                <a:extLst>
                  <a:ext uri="{0D108BD9-81ED-4DB2-BD59-A6C34878D82A}">
                    <a16:rowId xmlns:a16="http://schemas.microsoft.com/office/drawing/2014/main" val="10003"/>
                  </a:ext>
                </a:extLst>
              </a:tr>
              <a:tr h="370840">
                <a:tc>
                  <a:txBody>
                    <a:bodyPr/>
                    <a:lstStyle/>
                    <a:p>
                      <a:pPr algn="ctr"/>
                      <a:r>
                        <a:rPr lang="en-US" sz="2400" b="1" dirty="0">
                          <a:latin typeface="Consolas" charset="0"/>
                          <a:ea typeface="Consolas" charset="0"/>
                          <a:cs typeface="Consolas" charset="0"/>
                        </a:rPr>
                        <a:t>dx</a:t>
                      </a:r>
                    </a:p>
                  </a:txBody>
                  <a:tcPr marL="0" marR="0" marT="0" marB="0"/>
                </a:tc>
                <a:extLst>
                  <a:ext uri="{0D108BD9-81ED-4DB2-BD59-A6C34878D82A}">
                    <a16:rowId xmlns:a16="http://schemas.microsoft.com/office/drawing/2014/main" val="10004"/>
                  </a:ext>
                </a:extLst>
              </a:tr>
              <a:tr h="370840">
                <a:tc>
                  <a:txBody>
                    <a:bodyPr/>
                    <a:lstStyle/>
                    <a:p>
                      <a:pPr algn="ctr"/>
                      <a:r>
                        <a:rPr lang="en-US" sz="2400" b="1" dirty="0" err="1">
                          <a:latin typeface="Consolas" charset="0"/>
                          <a:ea typeface="Consolas" charset="0"/>
                          <a:cs typeface="Consolas" charset="0"/>
                        </a:rPr>
                        <a:t>si</a:t>
                      </a:r>
                      <a:endParaRPr lang="en-US" sz="2400" b="1" dirty="0">
                        <a:latin typeface="Consolas" charset="0"/>
                        <a:ea typeface="Consolas" charset="0"/>
                        <a:cs typeface="Consolas" charset="0"/>
                      </a:endParaRPr>
                    </a:p>
                  </a:txBody>
                  <a:tcPr marL="0" marR="0" marT="0" marB="0"/>
                </a:tc>
                <a:extLst>
                  <a:ext uri="{0D108BD9-81ED-4DB2-BD59-A6C34878D82A}">
                    <a16:rowId xmlns:a16="http://schemas.microsoft.com/office/drawing/2014/main" val="10005"/>
                  </a:ext>
                </a:extLst>
              </a:tr>
              <a:tr h="370840">
                <a:tc>
                  <a:txBody>
                    <a:bodyPr/>
                    <a:lstStyle/>
                    <a:p>
                      <a:pPr algn="ctr"/>
                      <a:r>
                        <a:rPr lang="en-US" sz="2400" b="1" dirty="0">
                          <a:latin typeface="Consolas" charset="0"/>
                          <a:ea typeface="Consolas" charset="0"/>
                          <a:cs typeface="Consolas" charset="0"/>
                        </a:rPr>
                        <a:t>di</a:t>
                      </a:r>
                    </a:p>
                  </a:txBody>
                  <a:tcPr marL="0" marR="0" marT="0" marB="0"/>
                </a:tc>
                <a:extLst>
                  <a:ext uri="{0D108BD9-81ED-4DB2-BD59-A6C34878D82A}">
                    <a16:rowId xmlns:a16="http://schemas.microsoft.com/office/drawing/2014/main" val="10006"/>
                  </a:ext>
                </a:extLst>
              </a:tr>
              <a:tr h="370840">
                <a:tc>
                  <a:txBody>
                    <a:bodyPr/>
                    <a:lstStyle/>
                    <a:p>
                      <a:pPr algn="ctr"/>
                      <a:r>
                        <a:rPr lang="en-US" sz="2400" b="1" dirty="0" err="1">
                          <a:latin typeface="Consolas" charset="0"/>
                          <a:ea typeface="Consolas" charset="0"/>
                          <a:cs typeface="Consolas" charset="0"/>
                        </a:rPr>
                        <a:t>sp</a:t>
                      </a:r>
                      <a:endParaRPr lang="en-US" sz="2400" b="1" dirty="0">
                        <a:latin typeface="Consolas" charset="0"/>
                        <a:ea typeface="Consolas" charset="0"/>
                        <a:cs typeface="Consolas" charset="0"/>
                      </a:endParaRPr>
                    </a:p>
                  </a:txBody>
                  <a:tcPr marL="0" marR="0" marT="0" marB="0"/>
                </a:tc>
                <a:extLst>
                  <a:ext uri="{0D108BD9-81ED-4DB2-BD59-A6C34878D82A}">
                    <a16:rowId xmlns:a16="http://schemas.microsoft.com/office/drawing/2014/main" val="10007"/>
                  </a:ext>
                </a:extLst>
              </a:tr>
              <a:tr h="370840">
                <a:tc>
                  <a:txBody>
                    <a:bodyPr/>
                    <a:lstStyle/>
                    <a:p>
                      <a:pPr algn="ctr"/>
                      <a:r>
                        <a:rPr lang="en-US" sz="2400" b="1" dirty="0" err="1">
                          <a:latin typeface="Consolas" charset="0"/>
                          <a:ea typeface="Consolas" charset="0"/>
                          <a:cs typeface="Consolas" charset="0"/>
                        </a:rPr>
                        <a:t>bp</a:t>
                      </a:r>
                      <a:endParaRPr lang="en-US" sz="2400" b="1" dirty="0">
                        <a:latin typeface="Consolas" charset="0"/>
                        <a:ea typeface="Consolas" charset="0"/>
                        <a:cs typeface="Consolas" charset="0"/>
                      </a:endParaRPr>
                    </a:p>
                  </a:txBody>
                  <a:tcPr marL="0" marR="0" marT="0" marB="0"/>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nvPr>
        </p:nvGraphicFramePr>
        <p:xfrm>
          <a:off x="2197100" y="1462331"/>
          <a:ext cx="876300" cy="150876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20000"/>
                    </a:ext>
                  </a:extLst>
                </a:gridCol>
              </a:tblGrid>
              <a:tr h="0">
                <a:tc>
                  <a:txBody>
                    <a:bodyPr/>
                    <a:lstStyle/>
                    <a:p>
                      <a:pPr algn="ctr"/>
                      <a:r>
                        <a:rPr lang="en-US" sz="2000" dirty="0"/>
                        <a:t>6502</a:t>
                      </a:r>
                      <a:endParaRPr lang="en-US" dirty="0"/>
                    </a:p>
                  </a:txBody>
                  <a:tcPr/>
                </a:tc>
                <a:extLst>
                  <a:ext uri="{0D108BD9-81ED-4DB2-BD59-A6C34878D82A}">
                    <a16:rowId xmlns:a16="http://schemas.microsoft.com/office/drawing/2014/main" val="10000"/>
                  </a:ext>
                </a:extLst>
              </a:tr>
              <a:tr h="370840">
                <a:tc>
                  <a:txBody>
                    <a:bodyPr/>
                    <a:lstStyle/>
                    <a:p>
                      <a:pPr algn="ctr"/>
                      <a:r>
                        <a:rPr lang="en-US" sz="2400" b="1" dirty="0">
                          <a:latin typeface="Consolas" charset="0"/>
                          <a:ea typeface="Consolas" charset="0"/>
                          <a:cs typeface="Consolas" charset="0"/>
                        </a:rPr>
                        <a:t>A</a:t>
                      </a:r>
                    </a:p>
                  </a:txBody>
                  <a:tcPr marL="0" marR="0" marT="0" marB="0"/>
                </a:tc>
                <a:extLst>
                  <a:ext uri="{0D108BD9-81ED-4DB2-BD59-A6C34878D82A}">
                    <a16:rowId xmlns:a16="http://schemas.microsoft.com/office/drawing/2014/main" val="10001"/>
                  </a:ext>
                </a:extLst>
              </a:tr>
              <a:tr h="370840">
                <a:tc>
                  <a:txBody>
                    <a:bodyPr/>
                    <a:lstStyle/>
                    <a:p>
                      <a:pPr algn="ctr"/>
                      <a:r>
                        <a:rPr lang="en-US" sz="2400" b="1" dirty="0">
                          <a:latin typeface="Consolas" charset="0"/>
                          <a:ea typeface="Consolas" charset="0"/>
                          <a:cs typeface="Consolas" charset="0"/>
                        </a:rPr>
                        <a:t>X</a:t>
                      </a:r>
                    </a:p>
                  </a:txBody>
                  <a:tcPr marL="0" marR="0" marT="0" marB="0"/>
                </a:tc>
                <a:extLst>
                  <a:ext uri="{0D108BD9-81ED-4DB2-BD59-A6C34878D82A}">
                    <a16:rowId xmlns:a16="http://schemas.microsoft.com/office/drawing/2014/main" val="10002"/>
                  </a:ext>
                </a:extLst>
              </a:tr>
              <a:tr h="370840">
                <a:tc>
                  <a:txBody>
                    <a:bodyPr/>
                    <a:lstStyle/>
                    <a:p>
                      <a:pPr algn="ctr"/>
                      <a:r>
                        <a:rPr lang="en-US" sz="2400" b="1" dirty="0">
                          <a:latin typeface="Consolas" charset="0"/>
                          <a:ea typeface="Consolas" charset="0"/>
                          <a:cs typeface="Consolas" charset="0"/>
                        </a:rPr>
                        <a:t>Y</a:t>
                      </a:r>
                    </a:p>
                  </a:txBody>
                  <a:tcPr marL="0" marR="0" marT="0" marB="0"/>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nvPr>
        </p:nvGraphicFramePr>
        <p:xfrm>
          <a:off x="1212850" y="1462331"/>
          <a:ext cx="876300" cy="2992120"/>
        </p:xfrm>
        <a:graphic>
          <a:graphicData uri="http://schemas.openxmlformats.org/drawingml/2006/table">
            <a:tbl>
              <a:tblPr firstRow="1" bandRow="1">
                <a:tableStyleId>{F5AB1C69-6EDB-4FF4-983F-18BD219EF322}</a:tableStyleId>
              </a:tblPr>
              <a:tblGrid>
                <a:gridCol w="438150">
                  <a:extLst>
                    <a:ext uri="{9D8B030D-6E8A-4147-A177-3AD203B41FA5}">
                      <a16:colId xmlns:a16="http://schemas.microsoft.com/office/drawing/2014/main" val="20000"/>
                    </a:ext>
                  </a:extLst>
                </a:gridCol>
                <a:gridCol w="438150">
                  <a:extLst>
                    <a:ext uri="{9D8B030D-6E8A-4147-A177-3AD203B41FA5}">
                      <a16:colId xmlns:a16="http://schemas.microsoft.com/office/drawing/2014/main" val="20001"/>
                    </a:ext>
                  </a:extLst>
                </a:gridCol>
              </a:tblGrid>
              <a:tr h="370840">
                <a:tc gridSpan="2">
                  <a:txBody>
                    <a:bodyPr/>
                    <a:lstStyle/>
                    <a:p>
                      <a:pPr algn="ctr"/>
                      <a:r>
                        <a:rPr lang="en-US" sz="2000" dirty="0"/>
                        <a:t>z80</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2400" b="1" dirty="0">
                          <a:latin typeface="Consolas" charset="0"/>
                          <a:ea typeface="Consolas" charset="0"/>
                          <a:cs typeface="Consolas" charset="0"/>
                        </a:rPr>
                        <a:t>a</a:t>
                      </a:r>
                    </a:p>
                  </a:txBody>
                  <a:tcPr marL="0" marR="0" marT="0" marB="0"/>
                </a:tc>
                <a:tc>
                  <a:txBody>
                    <a:bodyPr/>
                    <a:lstStyle/>
                    <a:p>
                      <a:pPr algn="ctr"/>
                      <a:r>
                        <a:rPr lang="en-US" sz="2400" b="0" i="1" dirty="0">
                          <a:latin typeface="Consolas" charset="0"/>
                          <a:ea typeface="Consolas" charset="0"/>
                          <a:cs typeface="Consolas" charset="0"/>
                        </a:rPr>
                        <a:t>f</a:t>
                      </a:r>
                    </a:p>
                  </a:txBody>
                  <a:tcPr marL="0" marR="0" marT="0" marB="0"/>
                </a:tc>
                <a:extLst>
                  <a:ext uri="{0D108BD9-81ED-4DB2-BD59-A6C34878D82A}">
                    <a16:rowId xmlns:a16="http://schemas.microsoft.com/office/drawing/2014/main" val="10001"/>
                  </a:ext>
                </a:extLst>
              </a:tr>
              <a:tr h="370840">
                <a:tc>
                  <a:txBody>
                    <a:bodyPr/>
                    <a:lstStyle/>
                    <a:p>
                      <a:pPr algn="ctr"/>
                      <a:r>
                        <a:rPr lang="en-US" sz="2400" b="1" dirty="0">
                          <a:latin typeface="Consolas" charset="0"/>
                          <a:ea typeface="Consolas" charset="0"/>
                          <a:cs typeface="Consolas" charset="0"/>
                        </a:rPr>
                        <a:t>b</a:t>
                      </a:r>
                    </a:p>
                  </a:txBody>
                  <a:tcPr marL="0" marR="0" marT="0" marB="0"/>
                </a:tc>
                <a:tc>
                  <a:txBody>
                    <a:bodyPr/>
                    <a:lstStyle/>
                    <a:p>
                      <a:pPr algn="ctr"/>
                      <a:r>
                        <a:rPr lang="en-US" sz="2400" b="1" dirty="0">
                          <a:latin typeface="Consolas" charset="0"/>
                          <a:ea typeface="Consolas" charset="0"/>
                          <a:cs typeface="Consolas" charset="0"/>
                        </a:rPr>
                        <a:t>c</a:t>
                      </a:r>
                    </a:p>
                  </a:txBody>
                  <a:tcPr marL="0" marR="0" marT="0" marB="0"/>
                </a:tc>
                <a:extLst>
                  <a:ext uri="{0D108BD9-81ED-4DB2-BD59-A6C34878D82A}">
                    <a16:rowId xmlns:a16="http://schemas.microsoft.com/office/drawing/2014/main" val="10002"/>
                  </a:ext>
                </a:extLst>
              </a:tr>
              <a:tr h="370840">
                <a:tc>
                  <a:txBody>
                    <a:bodyPr/>
                    <a:lstStyle/>
                    <a:p>
                      <a:pPr algn="ctr"/>
                      <a:r>
                        <a:rPr lang="en-US" sz="2400" b="1" dirty="0">
                          <a:latin typeface="Consolas" charset="0"/>
                          <a:ea typeface="Consolas" charset="0"/>
                          <a:cs typeface="Consolas" charset="0"/>
                        </a:rPr>
                        <a:t>d</a:t>
                      </a:r>
                    </a:p>
                  </a:txBody>
                  <a:tcPr marL="0" marR="0" marT="0" marB="0"/>
                </a:tc>
                <a:tc>
                  <a:txBody>
                    <a:bodyPr/>
                    <a:lstStyle/>
                    <a:p>
                      <a:pPr algn="ctr"/>
                      <a:r>
                        <a:rPr lang="en-US" sz="2400" b="1" dirty="0">
                          <a:latin typeface="Consolas" charset="0"/>
                          <a:ea typeface="Consolas" charset="0"/>
                          <a:cs typeface="Consolas" charset="0"/>
                        </a:rPr>
                        <a:t>e</a:t>
                      </a:r>
                    </a:p>
                  </a:txBody>
                  <a:tcPr marL="0" marR="0" marT="0" marB="0"/>
                </a:tc>
                <a:extLst>
                  <a:ext uri="{0D108BD9-81ED-4DB2-BD59-A6C34878D82A}">
                    <a16:rowId xmlns:a16="http://schemas.microsoft.com/office/drawing/2014/main" val="10003"/>
                  </a:ext>
                </a:extLst>
              </a:tr>
              <a:tr h="370840">
                <a:tc>
                  <a:txBody>
                    <a:bodyPr/>
                    <a:lstStyle/>
                    <a:p>
                      <a:pPr algn="ctr"/>
                      <a:r>
                        <a:rPr lang="en-US" sz="2400" b="1" dirty="0">
                          <a:latin typeface="Consolas" charset="0"/>
                          <a:ea typeface="Consolas" charset="0"/>
                          <a:cs typeface="Consolas" charset="0"/>
                        </a:rPr>
                        <a:t>h</a:t>
                      </a:r>
                    </a:p>
                  </a:txBody>
                  <a:tcPr marL="0" marR="0" marT="0" marB="0"/>
                </a:tc>
                <a:tc>
                  <a:txBody>
                    <a:bodyPr/>
                    <a:lstStyle/>
                    <a:p>
                      <a:pPr algn="ctr"/>
                      <a:r>
                        <a:rPr lang="en-US" sz="2400" b="1" dirty="0">
                          <a:latin typeface="Consolas" charset="0"/>
                          <a:ea typeface="Consolas" charset="0"/>
                          <a:cs typeface="Consolas" charset="0"/>
                        </a:rPr>
                        <a:t>l</a:t>
                      </a:r>
                    </a:p>
                  </a:txBody>
                  <a:tcPr marL="0" marR="0" marT="0" marB="0"/>
                </a:tc>
                <a:extLst>
                  <a:ext uri="{0D108BD9-81ED-4DB2-BD59-A6C34878D82A}">
                    <a16:rowId xmlns:a16="http://schemas.microsoft.com/office/drawing/2014/main" val="10004"/>
                  </a:ext>
                </a:extLst>
              </a:tr>
              <a:tr h="370840">
                <a:tc gridSpan="2">
                  <a:txBody>
                    <a:bodyPr/>
                    <a:lstStyle/>
                    <a:p>
                      <a:pPr algn="ctr"/>
                      <a:r>
                        <a:rPr lang="en-US" sz="2400" b="1" dirty="0">
                          <a:latin typeface="Consolas" charset="0"/>
                          <a:ea typeface="Consolas" charset="0"/>
                          <a:cs typeface="Consolas" charset="0"/>
                        </a:rPr>
                        <a:t>ix</a:t>
                      </a:r>
                    </a:p>
                  </a:txBody>
                  <a:tcPr marL="0" marR="0" marT="0" marB="0"/>
                </a:tc>
                <a:tc hMerge="1">
                  <a:txBody>
                    <a:bodyPr/>
                    <a:lstStyle/>
                    <a:p>
                      <a:endParaRPr lang="en-US"/>
                    </a:p>
                  </a:txBody>
                  <a:tcPr/>
                </a:tc>
                <a:extLst>
                  <a:ext uri="{0D108BD9-81ED-4DB2-BD59-A6C34878D82A}">
                    <a16:rowId xmlns:a16="http://schemas.microsoft.com/office/drawing/2014/main" val="10005"/>
                  </a:ext>
                </a:extLst>
              </a:tr>
              <a:tr h="370840">
                <a:tc gridSpan="2">
                  <a:txBody>
                    <a:bodyPr/>
                    <a:lstStyle/>
                    <a:p>
                      <a:pPr algn="ctr"/>
                      <a:r>
                        <a:rPr lang="en-US" sz="2400" b="1" dirty="0" err="1">
                          <a:latin typeface="Consolas" charset="0"/>
                          <a:ea typeface="Consolas" charset="0"/>
                          <a:cs typeface="Consolas" charset="0"/>
                        </a:rPr>
                        <a:t>iy</a:t>
                      </a:r>
                      <a:endParaRPr lang="en-US" sz="2400" b="1" dirty="0">
                        <a:latin typeface="Consolas" charset="0"/>
                        <a:ea typeface="Consolas" charset="0"/>
                        <a:cs typeface="Consolas" charset="0"/>
                      </a:endParaRPr>
                    </a:p>
                  </a:txBody>
                  <a:tcPr marL="0" marR="0" marT="0" marB="0"/>
                </a:tc>
                <a:tc hMerge="1">
                  <a:txBody>
                    <a:bodyPr/>
                    <a:lstStyle/>
                    <a:p>
                      <a:endParaRPr lang="en-US"/>
                    </a:p>
                  </a:txBody>
                  <a:tcPr/>
                </a:tc>
                <a:extLst>
                  <a:ext uri="{0D108BD9-81ED-4DB2-BD59-A6C34878D82A}">
                    <a16:rowId xmlns:a16="http://schemas.microsoft.com/office/drawing/2014/main" val="10006"/>
                  </a:ext>
                </a:extLst>
              </a:tr>
              <a:tr h="370840">
                <a:tc gridSpan="2">
                  <a:txBody>
                    <a:bodyPr/>
                    <a:lstStyle/>
                    <a:p>
                      <a:pPr algn="ctr"/>
                      <a:r>
                        <a:rPr lang="en-US" sz="2400" b="1" dirty="0" err="1">
                          <a:latin typeface="Consolas" charset="0"/>
                          <a:ea typeface="Consolas" charset="0"/>
                          <a:cs typeface="Consolas" charset="0"/>
                        </a:rPr>
                        <a:t>sp</a:t>
                      </a:r>
                      <a:endParaRPr lang="en-US" sz="2400" b="1" dirty="0">
                        <a:latin typeface="Consolas" charset="0"/>
                        <a:ea typeface="Consolas" charset="0"/>
                        <a:cs typeface="Consolas" charset="0"/>
                      </a:endParaRPr>
                    </a:p>
                  </a:txBody>
                  <a:tcPr marL="0" marR="0" marT="0" marB="0"/>
                </a:tc>
                <a:tc hMerge="1">
                  <a:txBody>
                    <a:bodyPr/>
                    <a:lstStyle/>
                    <a:p>
                      <a:endParaRPr lang="en-US"/>
                    </a:p>
                  </a:txBody>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nvPr>
        </p:nvGraphicFramePr>
        <p:xfrm>
          <a:off x="3175000" y="1463589"/>
          <a:ext cx="876300" cy="767080"/>
        </p:xfrm>
        <a:graphic>
          <a:graphicData uri="http://schemas.openxmlformats.org/drawingml/2006/table">
            <a:tbl>
              <a:tblPr firstRow="1" bandRow="1">
                <a:tableStyleId>{21E4AEA4-8DFA-4A89-87EB-49C32662AFE0}</a:tableStyleId>
              </a:tblPr>
              <a:tblGrid>
                <a:gridCol w="876300">
                  <a:extLst>
                    <a:ext uri="{9D8B030D-6E8A-4147-A177-3AD203B41FA5}">
                      <a16:colId xmlns:a16="http://schemas.microsoft.com/office/drawing/2014/main" val="20000"/>
                    </a:ext>
                  </a:extLst>
                </a:gridCol>
              </a:tblGrid>
              <a:tr h="370840">
                <a:tc>
                  <a:txBody>
                    <a:bodyPr/>
                    <a:lstStyle/>
                    <a:p>
                      <a:pPr algn="ctr"/>
                      <a:r>
                        <a:rPr lang="en-US" sz="2000" dirty="0"/>
                        <a:t>PDP8</a:t>
                      </a:r>
                      <a:endParaRPr lang="en-US" dirty="0"/>
                    </a:p>
                  </a:txBody>
                  <a:tcPr/>
                </a:tc>
                <a:extLst>
                  <a:ext uri="{0D108BD9-81ED-4DB2-BD59-A6C34878D82A}">
                    <a16:rowId xmlns:a16="http://schemas.microsoft.com/office/drawing/2014/main" val="10000"/>
                  </a:ext>
                </a:extLst>
              </a:tr>
              <a:tr h="370840">
                <a:tc>
                  <a:txBody>
                    <a:bodyPr/>
                    <a:lstStyle/>
                    <a:p>
                      <a:pPr algn="ctr"/>
                      <a:r>
                        <a:rPr lang="en-US" sz="2400" b="1" dirty="0">
                          <a:latin typeface="Consolas" charset="0"/>
                          <a:ea typeface="Consolas" charset="0"/>
                          <a:cs typeface="Consolas" charset="0"/>
                        </a:rPr>
                        <a:t>AC</a:t>
                      </a:r>
                    </a:p>
                  </a:txBody>
                  <a:tcPr marL="0" marR="0" marT="0" marB="0"/>
                </a:tc>
                <a:extLst>
                  <a:ext uri="{0D108BD9-81ED-4DB2-BD59-A6C34878D82A}">
                    <a16:rowId xmlns:a16="http://schemas.microsoft.com/office/drawing/2014/main" val="10001"/>
                  </a:ext>
                </a:extLst>
              </a:tr>
            </a:tbl>
          </a:graphicData>
        </a:graphic>
      </p:graphicFrame>
      <p:sp>
        <p:nvSpPr>
          <p:cNvPr id="37" name="TextBox 36"/>
          <p:cNvSpPr txBox="1"/>
          <p:nvPr/>
        </p:nvSpPr>
        <p:spPr>
          <a:xfrm>
            <a:off x="5791200" y="5272799"/>
            <a:ext cx="2084428" cy="307777"/>
          </a:xfrm>
          <a:prstGeom prst="rect">
            <a:avLst/>
          </a:prstGeom>
          <a:noFill/>
        </p:spPr>
        <p:txBody>
          <a:bodyPr wrap="square" rtlCol="0">
            <a:spAutoFit/>
          </a:bodyPr>
          <a:lstStyle/>
          <a:p>
            <a:pPr algn="ctr"/>
            <a:r>
              <a:rPr lang="en-US" sz="1400" dirty="0"/>
              <a:t>*or 32 </a:t>
            </a:r>
            <a:r>
              <a:rPr lang="en-US" sz="1400" i="1" dirty="0"/>
              <a:t>at a time</a:t>
            </a:r>
            <a:endParaRPr lang="en-US" sz="1400" dirty="0"/>
          </a:p>
        </p:txBody>
      </p:sp>
      <p:graphicFrame>
        <p:nvGraphicFramePr>
          <p:cNvPr id="38" name="Table 37"/>
          <p:cNvGraphicFramePr>
            <a:graphicFrameLocks noGrp="1"/>
          </p:cNvGraphicFramePr>
          <p:nvPr>
            <p:extLst/>
          </p:nvPr>
        </p:nvGraphicFramePr>
        <p:xfrm>
          <a:off x="4724400" y="1462331"/>
          <a:ext cx="3657600" cy="1828800"/>
        </p:xfrm>
        <a:graphic>
          <a:graphicData uri="http://schemas.openxmlformats.org/drawingml/2006/table">
            <a:tbl>
              <a:tblPr bandRow="1">
                <a:tableStyleId>{7DF18680-E054-41AD-8BC1-D1AEF772440D}</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457200">
                <a:tc>
                  <a:txBody>
                    <a:bodyPr/>
                    <a:lstStyle/>
                    <a:p>
                      <a:pPr algn="ctr"/>
                      <a:r>
                        <a:rPr lang="en-US" sz="1800" b="1" dirty="0">
                          <a:latin typeface="Consolas" charset="0"/>
                          <a:ea typeface="Consolas" charset="0"/>
                          <a:cs typeface="Consolas" charset="0"/>
                        </a:rPr>
                        <a:t>r0</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r3</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r4</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r5</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r6</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r7</a:t>
                      </a:r>
                    </a:p>
                  </a:txBody>
                  <a:tcPr marL="0" marR="0" marT="0" marB="0" anchor="ctr">
                    <a:solidFill>
                      <a:schemeClr val="accent1">
                        <a:lumMod val="60000"/>
                        <a:lumOff val="40000"/>
                      </a:schemeClr>
                    </a:solidFill>
                  </a:tcPr>
                </a:tc>
                <a:extLst>
                  <a:ext uri="{0D108BD9-81ED-4DB2-BD59-A6C34878D82A}">
                    <a16:rowId xmlns:a16="http://schemas.microsoft.com/office/drawing/2014/main" val="10000"/>
                  </a:ext>
                </a:extLst>
              </a:tr>
              <a:tr h="457200">
                <a:tc>
                  <a:txBody>
                    <a:bodyPr/>
                    <a:lstStyle/>
                    <a:p>
                      <a:pPr algn="ctr"/>
                      <a:r>
                        <a:rPr lang="en-US" sz="1800" b="1" dirty="0">
                          <a:latin typeface="Consolas" charset="0"/>
                          <a:ea typeface="Consolas" charset="0"/>
                          <a:cs typeface="Consolas" charset="0"/>
                        </a:rPr>
                        <a:t>r8</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r9</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r10</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r11</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r12</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r13</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r14</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r15</a:t>
                      </a:r>
                    </a:p>
                  </a:txBody>
                  <a:tcPr marL="0" marR="0" marT="0" marB="0" anchor="ctr">
                    <a:solidFill>
                      <a:schemeClr val="accent1">
                        <a:lumMod val="60000"/>
                        <a:lumOff val="40000"/>
                      </a:schemeClr>
                    </a:solidFill>
                  </a:tcPr>
                </a:tc>
                <a:extLst>
                  <a:ext uri="{0D108BD9-81ED-4DB2-BD59-A6C34878D82A}">
                    <a16:rowId xmlns:a16="http://schemas.microsoft.com/office/drawing/2014/main" val="10001"/>
                  </a:ext>
                </a:extLst>
              </a:tr>
              <a:tr h="457200">
                <a:tc>
                  <a:txBody>
                    <a:bodyPr/>
                    <a:lstStyle/>
                    <a:p>
                      <a:pPr algn="ctr"/>
                      <a:r>
                        <a:rPr lang="en-US" sz="1800" b="1" dirty="0">
                          <a:latin typeface="Consolas" charset="0"/>
                          <a:ea typeface="Consolas" charset="0"/>
                          <a:cs typeface="Consolas" charset="0"/>
                        </a:rPr>
                        <a:t>r16</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r17</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r18</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r19</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r20</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r21</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r22</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r23</a:t>
                      </a:r>
                    </a:p>
                  </a:txBody>
                  <a:tcPr marL="0" marR="0" marT="0" marB="0" anchor="ctr">
                    <a:solidFill>
                      <a:schemeClr val="accent1">
                        <a:lumMod val="60000"/>
                        <a:lumOff val="40000"/>
                      </a:schemeClr>
                    </a:solidFill>
                  </a:tcPr>
                </a:tc>
                <a:extLst>
                  <a:ext uri="{0D108BD9-81ED-4DB2-BD59-A6C34878D82A}">
                    <a16:rowId xmlns:a16="http://schemas.microsoft.com/office/drawing/2014/main" val="10002"/>
                  </a:ext>
                </a:extLst>
              </a:tr>
              <a:tr h="457200">
                <a:tc>
                  <a:txBody>
                    <a:bodyPr/>
                    <a:lstStyle/>
                    <a:p>
                      <a:pPr algn="ctr"/>
                      <a:r>
                        <a:rPr lang="en-US" sz="1800" b="1" dirty="0">
                          <a:latin typeface="Consolas" charset="0"/>
                          <a:ea typeface="Consolas" charset="0"/>
                          <a:cs typeface="Consolas" charset="0"/>
                        </a:rPr>
                        <a:t>r24</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r25</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r26</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r27</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r28</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r29</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r30</a:t>
                      </a:r>
                    </a:p>
                  </a:txBody>
                  <a:tcPr marL="0" marR="0" marT="0" marB="0" anchor="ctr">
                    <a:solidFill>
                      <a:schemeClr val="accent1">
                        <a:lumMod val="60000"/>
                        <a:lumOff val="40000"/>
                      </a:schemeClr>
                    </a:solidFill>
                  </a:tcPr>
                </a:tc>
                <a:tc>
                  <a:txBody>
                    <a:bodyPr/>
                    <a:lstStyle/>
                    <a:p>
                      <a:pPr algn="ctr"/>
                      <a:r>
                        <a:rPr lang="en-US" sz="1800" b="1" dirty="0">
                          <a:latin typeface="Consolas" charset="0"/>
                          <a:ea typeface="Consolas" charset="0"/>
                          <a:cs typeface="Consolas" charset="0"/>
                        </a:rPr>
                        <a:t>r31</a:t>
                      </a:r>
                    </a:p>
                  </a:txBody>
                  <a:tcPr marL="0" marR="0" marT="0" marB="0" anchor="c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39" name="TextBox 38"/>
          <p:cNvSpPr txBox="1"/>
          <p:nvPr/>
        </p:nvSpPr>
        <p:spPr>
          <a:xfrm>
            <a:off x="4387850" y="3479730"/>
            <a:ext cx="4330700" cy="646331"/>
          </a:xfrm>
          <a:prstGeom prst="rect">
            <a:avLst/>
          </a:prstGeom>
          <a:noFill/>
        </p:spPr>
        <p:txBody>
          <a:bodyPr wrap="square" rtlCol="0">
            <a:spAutoFit/>
          </a:bodyPr>
          <a:lstStyle/>
          <a:p>
            <a:pPr algn="ctr"/>
            <a:r>
              <a:rPr lang="en-US" sz="3600" b="1" dirty="0"/>
              <a:t>why?</a:t>
            </a:r>
            <a:r>
              <a:rPr lang="en-US" sz="3600" dirty="0"/>
              <a:t> </a:t>
            </a:r>
          </a:p>
        </p:txBody>
      </p:sp>
      <p:sp>
        <p:nvSpPr>
          <p:cNvPr id="42" name="TextBox 41"/>
          <p:cNvSpPr txBox="1"/>
          <p:nvPr/>
        </p:nvSpPr>
        <p:spPr>
          <a:xfrm>
            <a:off x="8305800" y="2057438"/>
            <a:ext cx="838200" cy="646331"/>
          </a:xfrm>
          <a:prstGeom prst="rect">
            <a:avLst/>
          </a:prstGeom>
          <a:noFill/>
        </p:spPr>
        <p:txBody>
          <a:bodyPr wrap="square" rtlCol="0">
            <a:spAutoFit/>
          </a:bodyPr>
          <a:lstStyle/>
          <a:p>
            <a:pPr algn="ctr"/>
            <a:r>
              <a:rPr lang="en-US" sz="1800" b="1" dirty="0"/>
              <a:t>32/64 </a:t>
            </a:r>
            <a:r>
              <a:rPr lang="en-US" sz="1800" dirty="0"/>
              <a:t>bits</a:t>
            </a:r>
          </a:p>
        </p:txBody>
      </p:sp>
      <p:grpSp>
        <p:nvGrpSpPr>
          <p:cNvPr id="49" name="Group 48"/>
          <p:cNvGrpSpPr/>
          <p:nvPr/>
        </p:nvGrpSpPr>
        <p:grpSpPr>
          <a:xfrm>
            <a:off x="243339" y="4668986"/>
            <a:ext cx="2089514" cy="603190"/>
            <a:chOff x="243339" y="4668986"/>
            <a:chExt cx="2089514" cy="603190"/>
          </a:xfrm>
        </p:grpSpPr>
        <p:sp>
          <p:nvSpPr>
            <p:cNvPr id="15" name="TextBox 14"/>
            <p:cNvSpPr txBox="1"/>
            <p:nvPr/>
          </p:nvSpPr>
          <p:spPr>
            <a:xfrm>
              <a:off x="1342253" y="4902844"/>
              <a:ext cx="990600" cy="369332"/>
            </a:xfrm>
            <a:prstGeom prst="rect">
              <a:avLst/>
            </a:prstGeom>
            <a:noFill/>
          </p:spPr>
          <p:txBody>
            <a:bodyPr wrap="square" rtlCol="0">
              <a:spAutoFit/>
            </a:bodyPr>
            <a:lstStyle/>
            <a:p>
              <a:pPr algn="ctr"/>
              <a:r>
                <a:rPr lang="en-US" sz="1800" b="1" dirty="0"/>
                <a:t>16</a:t>
              </a:r>
              <a:r>
                <a:rPr lang="en-US" sz="1800" dirty="0"/>
                <a:t> bits</a:t>
              </a:r>
            </a:p>
          </p:txBody>
        </p:sp>
        <p:sp>
          <p:nvSpPr>
            <p:cNvPr id="46" name="Left Brace 45"/>
            <p:cNvSpPr/>
            <p:nvPr/>
          </p:nvSpPr>
          <p:spPr>
            <a:xfrm rot="15300000">
              <a:off x="1078015" y="3834310"/>
              <a:ext cx="384256" cy="2053607"/>
            </a:xfrm>
            <a:prstGeom prst="leftBrace">
              <a:avLst>
                <a:gd name="adj1" fmla="val 43791"/>
                <a:gd name="adj2" fmla="val 7698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2142067" y="2958392"/>
            <a:ext cx="990600" cy="730928"/>
            <a:chOff x="2142067" y="2958392"/>
            <a:chExt cx="990600" cy="730928"/>
          </a:xfrm>
        </p:grpSpPr>
        <p:sp>
          <p:nvSpPr>
            <p:cNvPr id="47" name="TextBox 46"/>
            <p:cNvSpPr txBox="1"/>
            <p:nvPr/>
          </p:nvSpPr>
          <p:spPr>
            <a:xfrm>
              <a:off x="2142067" y="3319988"/>
              <a:ext cx="990600" cy="369332"/>
            </a:xfrm>
            <a:prstGeom prst="rect">
              <a:avLst/>
            </a:prstGeom>
            <a:noFill/>
          </p:spPr>
          <p:txBody>
            <a:bodyPr wrap="square" rtlCol="0">
              <a:spAutoFit/>
            </a:bodyPr>
            <a:lstStyle/>
            <a:p>
              <a:pPr algn="ctr"/>
              <a:r>
                <a:rPr lang="en-US" sz="1800" b="1" dirty="0"/>
                <a:t>8</a:t>
              </a:r>
              <a:r>
                <a:rPr lang="en-US" sz="1800" dirty="0"/>
                <a:t> bits</a:t>
              </a:r>
            </a:p>
          </p:txBody>
        </p:sp>
        <p:sp>
          <p:nvSpPr>
            <p:cNvPr id="48" name="Left Brace 47"/>
            <p:cNvSpPr/>
            <p:nvPr/>
          </p:nvSpPr>
          <p:spPr>
            <a:xfrm rot="16200000">
              <a:off x="2443124" y="2712369"/>
              <a:ext cx="384256" cy="876301"/>
            </a:xfrm>
            <a:prstGeom prst="leftBrace">
              <a:avLst>
                <a:gd name="adj1" fmla="val 43791"/>
                <a:gd name="adj2" fmla="val 5018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3117850" y="2228122"/>
            <a:ext cx="990600" cy="730928"/>
            <a:chOff x="2142067" y="2958392"/>
            <a:chExt cx="990600" cy="730928"/>
          </a:xfrm>
        </p:grpSpPr>
        <p:sp>
          <p:nvSpPr>
            <p:cNvPr id="52" name="TextBox 51"/>
            <p:cNvSpPr txBox="1"/>
            <p:nvPr/>
          </p:nvSpPr>
          <p:spPr>
            <a:xfrm>
              <a:off x="2142067" y="3319988"/>
              <a:ext cx="990600" cy="369332"/>
            </a:xfrm>
            <a:prstGeom prst="rect">
              <a:avLst/>
            </a:prstGeom>
            <a:noFill/>
          </p:spPr>
          <p:txBody>
            <a:bodyPr wrap="square" rtlCol="0">
              <a:spAutoFit/>
            </a:bodyPr>
            <a:lstStyle/>
            <a:p>
              <a:pPr algn="ctr"/>
              <a:r>
                <a:rPr lang="en-US" sz="1800" b="1" dirty="0"/>
                <a:t>12</a:t>
              </a:r>
              <a:r>
                <a:rPr lang="en-US" sz="1800" dirty="0"/>
                <a:t> bits</a:t>
              </a:r>
            </a:p>
          </p:txBody>
        </p:sp>
        <p:sp>
          <p:nvSpPr>
            <p:cNvPr id="53" name="Left Brace 52"/>
            <p:cNvSpPr/>
            <p:nvPr/>
          </p:nvSpPr>
          <p:spPr>
            <a:xfrm rot="16200000">
              <a:off x="2443124" y="2712369"/>
              <a:ext cx="384256" cy="876301"/>
            </a:xfrm>
            <a:prstGeom prst="leftBrace">
              <a:avLst>
                <a:gd name="adj1" fmla="val 43791"/>
                <a:gd name="adj2" fmla="val 5018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21351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7" grpId="0"/>
      <p:bldP spid="39"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DC9F-2E6E-964F-A5B8-BB048F5CA30C}"/>
              </a:ext>
            </a:extLst>
          </p:cNvPr>
          <p:cNvSpPr>
            <a:spLocks noGrp="1"/>
          </p:cNvSpPr>
          <p:nvPr>
            <p:ph type="title"/>
          </p:nvPr>
        </p:nvSpPr>
        <p:spPr/>
        <p:txBody>
          <a:bodyPr/>
          <a:lstStyle/>
          <a:p>
            <a:r>
              <a:rPr lang="en-US" dirty="0"/>
              <a:t>Because it’s a good number</a:t>
            </a:r>
          </a:p>
        </p:txBody>
      </p:sp>
      <p:sp>
        <p:nvSpPr>
          <p:cNvPr id="3" name="Content Placeholder 2">
            <a:extLst>
              <a:ext uri="{FF2B5EF4-FFF2-40B4-BE49-F238E27FC236}">
                <a16:creationId xmlns:a16="http://schemas.microsoft.com/office/drawing/2014/main" id="{FC8A6526-0B50-E947-B741-56C97804466C}"/>
              </a:ext>
            </a:extLst>
          </p:cNvPr>
          <p:cNvSpPr>
            <a:spLocks noGrp="1"/>
          </p:cNvSpPr>
          <p:nvPr>
            <p:ph idx="1"/>
          </p:nvPr>
        </p:nvSpPr>
        <p:spPr/>
        <p:txBody>
          <a:bodyPr/>
          <a:lstStyle/>
          <a:p>
            <a:r>
              <a:rPr lang="en-US" dirty="0"/>
              <a:t>there are often many solutions to a given problem.</a:t>
            </a:r>
          </a:p>
          <a:p>
            <a:r>
              <a:rPr lang="en-US" dirty="0"/>
              <a:t>engineering is about </a:t>
            </a:r>
            <a:r>
              <a:rPr lang="en-US" b="1" dirty="0"/>
              <a:t>picking the “most appropriate” solution given the constraints.</a:t>
            </a:r>
          </a:p>
          <a:p>
            <a:pPr lvl="1"/>
            <a:r>
              <a:rPr lang="en-US" dirty="0"/>
              <a:t>the constraints on register files have shifted over time…</a:t>
            </a:r>
          </a:p>
          <a:p>
            <a:pPr lvl="1"/>
            <a:r>
              <a:rPr lang="en-US" dirty="0"/>
              <a:t>and a lot of people have spent a lot of time researching The Best Way to build a register file based on those constraints.</a:t>
            </a:r>
          </a:p>
          <a:p>
            <a:r>
              <a:rPr lang="en-US" b="1" dirty="0"/>
              <a:t>don’t reinvent the wheel unless you know why it’s round.</a:t>
            </a:r>
          </a:p>
          <a:p>
            <a:r>
              <a:rPr lang="en-US" dirty="0"/>
              <a:t>sometimes people keep doing things out of momentum – “cause that’s how we’ve always done it!” – but other times there are good reasons, and it’s important to be able to tell which is which!</a:t>
            </a:r>
          </a:p>
        </p:txBody>
      </p:sp>
      <p:sp>
        <p:nvSpPr>
          <p:cNvPr id="4" name="Footer Placeholder 3">
            <a:extLst>
              <a:ext uri="{FF2B5EF4-FFF2-40B4-BE49-F238E27FC236}">
                <a16:creationId xmlns:a16="http://schemas.microsoft.com/office/drawing/2014/main" id="{AB7CC12F-3C64-C646-8030-1C9AD1662F47}"/>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A0DBCBE1-40EB-B14E-AB76-B002FFB795DC}"/>
              </a:ext>
            </a:extLst>
          </p:cNvPr>
          <p:cNvSpPr>
            <a:spLocks noGrp="1"/>
          </p:cNvSpPr>
          <p:nvPr>
            <p:ph type="sldNum" sz="quarter" idx="12"/>
          </p:nvPr>
        </p:nvSpPr>
        <p:spPr/>
        <p:txBody>
          <a:bodyPr/>
          <a:lstStyle/>
          <a:p>
            <a:fld id="{3552B95B-556F-44BD-91A5-D80C1B9E2BB3}" type="slidenum">
              <a:rPr lang="en-US" smtClean="0"/>
              <a:pPr/>
              <a:t>24</a:t>
            </a:fld>
            <a:endParaRPr lang="en-US"/>
          </a:p>
        </p:txBody>
      </p:sp>
    </p:spTree>
    <p:extLst>
      <p:ext uri="{BB962C8B-B14F-4D97-AF65-F5344CB8AC3E}">
        <p14:creationId xmlns:p14="http://schemas.microsoft.com/office/powerpoint/2010/main" val="9840087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of advice</a:t>
            </a:r>
          </a:p>
        </p:txBody>
      </p:sp>
      <p:sp>
        <p:nvSpPr>
          <p:cNvPr id="3" name="Content Placeholder 2"/>
          <p:cNvSpPr>
            <a:spLocks noGrp="1"/>
          </p:cNvSpPr>
          <p:nvPr>
            <p:ph idx="1"/>
          </p:nvPr>
        </p:nvSpPr>
        <p:spPr/>
        <p:txBody>
          <a:bodyPr/>
          <a:lstStyle/>
          <a:p>
            <a:r>
              <a:rPr lang="en-US" dirty="0"/>
              <a:t>you will see many imperfect designs in your life…</a:t>
            </a:r>
          </a:p>
          <a:p>
            <a:r>
              <a:rPr lang="en-US" dirty="0"/>
              <a:t>but in problem-solving, </a:t>
            </a:r>
            <a:r>
              <a:rPr lang="en-US" b="1" dirty="0"/>
              <a:t>perfection isn't always the goal.</a:t>
            </a:r>
          </a:p>
          <a:p>
            <a:pPr lvl="1"/>
            <a:r>
              <a:rPr lang="en-US" dirty="0"/>
              <a:t>everyone has to work within the constraints they're given.</a:t>
            </a:r>
          </a:p>
          <a:p>
            <a:pPr lvl="1"/>
            <a:r>
              <a:rPr lang="en-US" dirty="0"/>
              <a:t>sometimes the goal is to solve something quickly, or cheaply, or simply, or understandably, or compatibly, or…</a:t>
            </a:r>
          </a:p>
          <a:p>
            <a:r>
              <a:rPr lang="en-US" dirty="0"/>
              <a:t>don't be a judgmental ass about someone else's design because </a:t>
            </a:r>
            <a:r>
              <a:rPr lang="en-US" i="1" dirty="0"/>
              <a:t>one, </a:t>
            </a:r>
            <a:r>
              <a:rPr lang="en-US" dirty="0"/>
              <a:t>it's shitty, and </a:t>
            </a:r>
            <a:r>
              <a:rPr lang="en-US" i="1" dirty="0"/>
              <a:t>two, </a:t>
            </a:r>
            <a:r>
              <a:rPr lang="en-US" dirty="0"/>
              <a:t>they know more about </a:t>
            </a:r>
            <a:r>
              <a:rPr lang="en-US" i="1" dirty="0"/>
              <a:t>why</a:t>
            </a:r>
            <a:r>
              <a:rPr lang="en-US" dirty="0"/>
              <a:t> it was designed that way, so you're just being presumptuous. just ASK THEM.</a:t>
            </a:r>
          </a:p>
          <a:p>
            <a:pPr lvl="1"/>
            <a:r>
              <a:rPr lang="en-US" b="1" i="1" dirty="0">
                <a:solidFill>
                  <a:srgbClr val="FF0000"/>
                </a:solidFill>
              </a:rPr>
              <a:t>9 times out of 10 it's because their boss told them to</a:t>
            </a:r>
          </a:p>
          <a:p>
            <a:pPr lvl="2"/>
            <a:r>
              <a:rPr lang="en-US" dirty="0"/>
              <a:t>the profit motive messes with a lot of things.</a:t>
            </a:r>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25</a:t>
            </a:fld>
            <a:endParaRPr lang="en-US"/>
          </a:p>
        </p:txBody>
      </p:sp>
    </p:spTree>
    <p:extLst>
      <p:ext uri="{BB962C8B-B14F-4D97-AF65-F5344CB8AC3E}">
        <p14:creationId xmlns:p14="http://schemas.microsoft.com/office/powerpoint/2010/main" val="19308594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ISA and hardware design</a:t>
            </a:r>
          </a:p>
        </p:txBody>
      </p:sp>
      <p:sp>
        <p:nvSpPr>
          <p:cNvPr id="3" name="Footer Placeholder 2"/>
          <p:cNvSpPr>
            <a:spLocks noGrp="1"/>
          </p:cNvSpPr>
          <p:nvPr>
            <p:ph type="ftr" sz="quarter" idx="11"/>
          </p:nvPr>
        </p:nvSpPr>
        <p:spPr/>
        <p:txBody>
          <a:bodyPr/>
          <a:lstStyle/>
          <a:p>
            <a:r>
              <a:rPr lang="is-IS"/>
              <a:t>CS447</a:t>
            </a:r>
            <a:endParaRPr lang="en-US" dirty="0"/>
          </a:p>
        </p:txBody>
      </p:sp>
      <p:sp>
        <p:nvSpPr>
          <p:cNvPr id="4" name="Slide Number Placeholder 3"/>
          <p:cNvSpPr>
            <a:spLocks noGrp="1"/>
          </p:cNvSpPr>
          <p:nvPr>
            <p:ph type="sldNum" sz="quarter" idx="12"/>
          </p:nvPr>
        </p:nvSpPr>
        <p:spPr/>
        <p:txBody>
          <a:bodyPr/>
          <a:lstStyle/>
          <a:p>
            <a:fld id="{3552B95B-556F-44BD-91A5-D80C1B9E2BB3}" type="slidenum">
              <a:rPr lang="en-US" smtClean="0"/>
              <a:pPr/>
              <a:t>3</a:t>
            </a:fld>
            <a:endParaRPr lang="en-US"/>
          </a:p>
        </p:txBody>
      </p:sp>
    </p:spTree>
    <p:extLst>
      <p:ext uri="{BB962C8B-B14F-4D97-AF65-F5344CB8AC3E}">
        <p14:creationId xmlns:p14="http://schemas.microsoft.com/office/powerpoint/2010/main" val="220916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what an ISA is?</a:t>
            </a:r>
          </a:p>
        </p:txBody>
      </p:sp>
      <p:sp>
        <p:nvSpPr>
          <p:cNvPr id="3" name="Content Placeholder 2"/>
          <p:cNvSpPr>
            <a:spLocks noGrp="1"/>
          </p:cNvSpPr>
          <p:nvPr>
            <p:ph idx="1"/>
          </p:nvPr>
        </p:nvSpPr>
        <p:spPr>
          <a:xfrm>
            <a:off x="152400" y="495301"/>
            <a:ext cx="8991600" cy="838199"/>
          </a:xfrm>
        </p:spPr>
        <p:txBody>
          <a:bodyPr/>
          <a:lstStyle/>
          <a:p>
            <a:r>
              <a:rPr lang="en-US" dirty="0"/>
              <a:t>it's the </a:t>
            </a:r>
            <a:r>
              <a:rPr lang="en-US" b="1" dirty="0"/>
              <a:t>software interface </a:t>
            </a:r>
            <a:r>
              <a:rPr lang="en-US" dirty="0"/>
              <a:t>the programmer uses to control the CPU</a:t>
            </a:r>
          </a:p>
          <a:p>
            <a:r>
              <a:rPr lang="en-US" dirty="0"/>
              <a:t>what are some important aspects of the MIPS ISA?</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4</a:t>
            </a:fld>
            <a:endParaRPr lang="en-US"/>
          </a:p>
        </p:txBody>
      </p:sp>
      <p:sp>
        <p:nvSpPr>
          <p:cNvPr id="6" name="TextBox 5"/>
          <p:cNvSpPr txBox="1"/>
          <p:nvPr/>
        </p:nvSpPr>
        <p:spPr>
          <a:xfrm rot="21071536">
            <a:off x="381000" y="1562100"/>
            <a:ext cx="3200400" cy="769441"/>
          </a:xfrm>
          <a:prstGeom prst="rect">
            <a:avLst/>
          </a:prstGeom>
          <a:noFill/>
        </p:spPr>
        <p:txBody>
          <a:bodyPr wrap="square" rtlCol="0">
            <a:spAutoFit/>
          </a:bodyPr>
          <a:lstStyle/>
          <a:p>
            <a:pPr algn="ctr"/>
            <a:r>
              <a:rPr lang="en-US" sz="2200" b="1" dirty="0"/>
              <a:t>how many </a:t>
            </a:r>
            <a:r>
              <a:rPr lang="en-US" sz="2200" dirty="0"/>
              <a:t>registers does it have?</a:t>
            </a:r>
          </a:p>
        </p:txBody>
      </p:sp>
      <p:sp>
        <p:nvSpPr>
          <p:cNvPr id="7" name="TextBox 6"/>
          <p:cNvSpPr txBox="1"/>
          <p:nvPr/>
        </p:nvSpPr>
        <p:spPr>
          <a:xfrm rot="209399">
            <a:off x="1762748" y="2284274"/>
            <a:ext cx="3200400" cy="430887"/>
          </a:xfrm>
          <a:prstGeom prst="rect">
            <a:avLst/>
          </a:prstGeom>
          <a:noFill/>
        </p:spPr>
        <p:txBody>
          <a:bodyPr wrap="square" rtlCol="0">
            <a:spAutoFit/>
          </a:bodyPr>
          <a:lstStyle/>
          <a:p>
            <a:pPr algn="ctr"/>
            <a:r>
              <a:rPr lang="en-US" sz="2200" b="1" dirty="0"/>
              <a:t>how big </a:t>
            </a:r>
            <a:r>
              <a:rPr lang="en-US" sz="2200" dirty="0"/>
              <a:t>are they?</a:t>
            </a:r>
          </a:p>
        </p:txBody>
      </p:sp>
      <p:sp>
        <p:nvSpPr>
          <p:cNvPr id="8" name="TextBox 7"/>
          <p:cNvSpPr txBox="1"/>
          <p:nvPr/>
        </p:nvSpPr>
        <p:spPr>
          <a:xfrm rot="21381729">
            <a:off x="3941952" y="1441806"/>
            <a:ext cx="2598820" cy="769441"/>
          </a:xfrm>
          <a:prstGeom prst="rect">
            <a:avLst/>
          </a:prstGeom>
          <a:noFill/>
        </p:spPr>
        <p:txBody>
          <a:bodyPr wrap="square" rtlCol="0">
            <a:spAutoFit/>
          </a:bodyPr>
          <a:lstStyle/>
          <a:p>
            <a:pPr algn="ctr"/>
            <a:r>
              <a:rPr lang="en-US" sz="2200" b="1" dirty="0"/>
              <a:t>what instructions </a:t>
            </a:r>
            <a:r>
              <a:rPr lang="en-US" sz="2200" dirty="0"/>
              <a:t>does it have?</a:t>
            </a:r>
          </a:p>
        </p:txBody>
      </p:sp>
      <p:sp>
        <p:nvSpPr>
          <p:cNvPr id="9" name="TextBox 8"/>
          <p:cNvSpPr txBox="1"/>
          <p:nvPr/>
        </p:nvSpPr>
        <p:spPr>
          <a:xfrm rot="401114">
            <a:off x="3048330" y="3036796"/>
            <a:ext cx="2398535" cy="769441"/>
          </a:xfrm>
          <a:prstGeom prst="rect">
            <a:avLst/>
          </a:prstGeom>
          <a:noFill/>
        </p:spPr>
        <p:txBody>
          <a:bodyPr wrap="square" rtlCol="0">
            <a:spAutoFit/>
          </a:bodyPr>
          <a:lstStyle/>
          <a:p>
            <a:pPr algn="ctr"/>
            <a:r>
              <a:rPr lang="en-US" sz="2200" dirty="0"/>
              <a:t>how does it </a:t>
            </a:r>
            <a:r>
              <a:rPr lang="en-US" sz="2200" b="1" dirty="0"/>
              <a:t>access memory?</a:t>
            </a:r>
          </a:p>
        </p:txBody>
      </p:sp>
      <p:sp>
        <p:nvSpPr>
          <p:cNvPr id="10" name="TextBox 9"/>
          <p:cNvSpPr txBox="1"/>
          <p:nvPr/>
        </p:nvSpPr>
        <p:spPr>
          <a:xfrm rot="20874384">
            <a:off x="5462201" y="2861106"/>
            <a:ext cx="2841110" cy="769441"/>
          </a:xfrm>
          <a:prstGeom prst="rect">
            <a:avLst/>
          </a:prstGeom>
          <a:noFill/>
        </p:spPr>
        <p:txBody>
          <a:bodyPr wrap="square" rtlCol="0">
            <a:spAutoFit/>
          </a:bodyPr>
          <a:lstStyle/>
          <a:p>
            <a:pPr algn="ctr"/>
            <a:r>
              <a:rPr lang="en-US" sz="2200" dirty="0"/>
              <a:t>how are they </a:t>
            </a:r>
            <a:r>
              <a:rPr lang="en-US" sz="2200" b="1" dirty="0"/>
              <a:t>encoded </a:t>
            </a:r>
            <a:r>
              <a:rPr lang="en-US" sz="2200" dirty="0"/>
              <a:t>into binary?</a:t>
            </a:r>
          </a:p>
        </p:txBody>
      </p:sp>
      <p:sp>
        <p:nvSpPr>
          <p:cNvPr id="11" name="TextBox 10"/>
          <p:cNvSpPr txBox="1"/>
          <p:nvPr/>
        </p:nvSpPr>
        <p:spPr>
          <a:xfrm rot="21335263">
            <a:off x="635394" y="2723414"/>
            <a:ext cx="2566604" cy="769441"/>
          </a:xfrm>
          <a:prstGeom prst="rect">
            <a:avLst/>
          </a:prstGeom>
          <a:noFill/>
        </p:spPr>
        <p:txBody>
          <a:bodyPr wrap="square" rtlCol="0">
            <a:spAutoFit/>
          </a:bodyPr>
          <a:lstStyle/>
          <a:p>
            <a:pPr algn="ctr"/>
            <a:r>
              <a:rPr lang="en-US" sz="2200" dirty="0"/>
              <a:t>are there any </a:t>
            </a:r>
            <a:r>
              <a:rPr lang="en-US" sz="2200" b="1" dirty="0"/>
              <a:t>special</a:t>
            </a:r>
            <a:r>
              <a:rPr lang="en-US" sz="2200" dirty="0"/>
              <a:t> registers?</a:t>
            </a:r>
          </a:p>
        </p:txBody>
      </p:sp>
      <p:sp>
        <p:nvSpPr>
          <p:cNvPr id="12" name="TextBox 11"/>
          <p:cNvSpPr txBox="1"/>
          <p:nvPr/>
        </p:nvSpPr>
        <p:spPr>
          <a:xfrm rot="585683">
            <a:off x="6141343" y="2001926"/>
            <a:ext cx="2841110" cy="769441"/>
          </a:xfrm>
          <a:prstGeom prst="rect">
            <a:avLst/>
          </a:prstGeom>
          <a:noFill/>
        </p:spPr>
        <p:txBody>
          <a:bodyPr wrap="square" rtlCol="0">
            <a:spAutoFit/>
          </a:bodyPr>
          <a:lstStyle/>
          <a:p>
            <a:pPr algn="ctr"/>
            <a:r>
              <a:rPr lang="en-US" sz="2200" dirty="0"/>
              <a:t>how many </a:t>
            </a:r>
            <a:r>
              <a:rPr lang="en-US" sz="2200" b="1" dirty="0"/>
              <a:t>operands</a:t>
            </a:r>
            <a:r>
              <a:rPr lang="en-US" sz="2200" dirty="0"/>
              <a:t> do they have?</a:t>
            </a:r>
          </a:p>
        </p:txBody>
      </p:sp>
      <p:sp>
        <p:nvSpPr>
          <p:cNvPr id="14" name="TextBox 13"/>
          <p:cNvSpPr txBox="1"/>
          <p:nvPr/>
        </p:nvSpPr>
        <p:spPr>
          <a:xfrm>
            <a:off x="609600" y="4052027"/>
            <a:ext cx="8077200" cy="430887"/>
          </a:xfrm>
          <a:prstGeom prst="rect">
            <a:avLst/>
          </a:prstGeom>
          <a:noFill/>
        </p:spPr>
        <p:txBody>
          <a:bodyPr wrap="square" rtlCol="0">
            <a:spAutoFit/>
          </a:bodyPr>
          <a:lstStyle/>
          <a:p>
            <a:pPr algn="ctr"/>
            <a:r>
              <a:rPr lang="en-US" sz="2200" dirty="0"/>
              <a:t>the ISA </a:t>
            </a:r>
            <a:r>
              <a:rPr lang="en-US" sz="2200" i="1" dirty="0"/>
              <a:t>abstracts</a:t>
            </a:r>
            <a:r>
              <a:rPr lang="en-US" sz="2200" dirty="0"/>
              <a:t> the hardware design</a:t>
            </a:r>
          </a:p>
        </p:txBody>
      </p:sp>
      <p:sp>
        <p:nvSpPr>
          <p:cNvPr id="15" name="TextBox 14"/>
          <p:cNvSpPr txBox="1"/>
          <p:nvPr/>
        </p:nvSpPr>
        <p:spPr>
          <a:xfrm>
            <a:off x="609600" y="4541836"/>
            <a:ext cx="8077200" cy="430887"/>
          </a:xfrm>
          <a:prstGeom prst="rect">
            <a:avLst/>
          </a:prstGeom>
          <a:noFill/>
        </p:spPr>
        <p:txBody>
          <a:bodyPr wrap="square" rtlCol="0">
            <a:spAutoFit/>
          </a:bodyPr>
          <a:lstStyle/>
          <a:p>
            <a:pPr algn="ctr"/>
            <a:r>
              <a:rPr lang="en-US" sz="2200" dirty="0"/>
              <a:t>but the hardware must </a:t>
            </a:r>
            <a:r>
              <a:rPr lang="en-US" sz="2200" i="1" dirty="0"/>
              <a:t>implement</a:t>
            </a:r>
            <a:r>
              <a:rPr lang="en-US" sz="2200" dirty="0"/>
              <a:t> the ISA, so</a:t>
            </a:r>
            <a:r>
              <a:rPr lang="mr-IN" sz="2200" dirty="0"/>
              <a:t>…</a:t>
            </a:r>
            <a:endParaRPr lang="en-US" sz="2200" b="1" dirty="0"/>
          </a:p>
        </p:txBody>
      </p:sp>
    </p:spTree>
    <p:extLst>
      <p:ext uri="{BB962C8B-B14F-4D97-AF65-F5344CB8AC3E}">
        <p14:creationId xmlns:p14="http://schemas.microsoft.com/office/powerpoint/2010/main" val="150937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3E52-5261-0749-85E6-F4210F355C45}"/>
              </a:ext>
            </a:extLst>
          </p:cNvPr>
          <p:cNvSpPr>
            <a:spLocks noGrp="1"/>
          </p:cNvSpPr>
          <p:nvPr>
            <p:ph type="title"/>
          </p:nvPr>
        </p:nvSpPr>
        <p:spPr/>
        <p:txBody>
          <a:bodyPr/>
          <a:lstStyle/>
          <a:p>
            <a:r>
              <a:rPr lang="en-US" dirty="0"/>
              <a:t>Tension you can cut with a knife</a:t>
            </a:r>
          </a:p>
        </p:txBody>
      </p:sp>
      <p:sp>
        <p:nvSpPr>
          <p:cNvPr id="3" name="Content Placeholder 2">
            <a:extLst>
              <a:ext uri="{FF2B5EF4-FFF2-40B4-BE49-F238E27FC236}">
                <a16:creationId xmlns:a16="http://schemas.microsoft.com/office/drawing/2014/main" id="{212B169A-CBEF-D340-85EC-561C62B197DE}"/>
              </a:ext>
            </a:extLst>
          </p:cNvPr>
          <p:cNvSpPr>
            <a:spLocks noGrp="1"/>
          </p:cNvSpPr>
          <p:nvPr>
            <p:ph idx="1"/>
          </p:nvPr>
        </p:nvSpPr>
        <p:spPr>
          <a:xfrm>
            <a:off x="152400" y="495301"/>
            <a:ext cx="8991600" cy="495301"/>
          </a:xfrm>
        </p:spPr>
        <p:txBody>
          <a:bodyPr/>
          <a:lstStyle/>
          <a:p>
            <a:r>
              <a:rPr lang="en-US" i="1" dirty="0"/>
              <a:t>designing</a:t>
            </a:r>
            <a:r>
              <a:rPr lang="en-US" dirty="0"/>
              <a:t> an ISA is an act of balancing many, many factors.</a:t>
            </a:r>
            <a:endParaRPr lang="en-US" i="1" dirty="0"/>
          </a:p>
        </p:txBody>
      </p:sp>
      <p:sp>
        <p:nvSpPr>
          <p:cNvPr id="4" name="Footer Placeholder 3">
            <a:extLst>
              <a:ext uri="{FF2B5EF4-FFF2-40B4-BE49-F238E27FC236}">
                <a16:creationId xmlns:a16="http://schemas.microsoft.com/office/drawing/2014/main" id="{A2C3F07A-1BA4-A749-80FA-DAF28B0FEE1E}"/>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1EAF63A6-A5C0-7C40-AC14-58A123EEB2E9}"/>
              </a:ext>
            </a:extLst>
          </p:cNvPr>
          <p:cNvSpPr>
            <a:spLocks noGrp="1"/>
          </p:cNvSpPr>
          <p:nvPr>
            <p:ph type="sldNum" sz="quarter" idx="12"/>
          </p:nvPr>
        </p:nvSpPr>
        <p:spPr/>
        <p:txBody>
          <a:bodyPr/>
          <a:lstStyle/>
          <a:p>
            <a:fld id="{3552B95B-556F-44BD-91A5-D80C1B9E2BB3}" type="slidenum">
              <a:rPr lang="en-US" smtClean="0"/>
              <a:pPr/>
              <a:t>5</a:t>
            </a:fld>
            <a:endParaRPr lang="en-US"/>
          </a:p>
        </p:txBody>
      </p:sp>
      <p:sp>
        <p:nvSpPr>
          <p:cNvPr id="7" name="Left-Right Arrow 6">
            <a:extLst>
              <a:ext uri="{FF2B5EF4-FFF2-40B4-BE49-F238E27FC236}">
                <a16:creationId xmlns:a16="http://schemas.microsoft.com/office/drawing/2014/main" id="{8AEF60DE-23E1-F74F-9221-D2A548C30490}"/>
              </a:ext>
            </a:extLst>
          </p:cNvPr>
          <p:cNvSpPr/>
          <p:nvPr/>
        </p:nvSpPr>
        <p:spPr>
          <a:xfrm flipH="1">
            <a:off x="3606734" y="2390926"/>
            <a:ext cx="1905000" cy="1219200"/>
          </a:xfrm>
          <a:prstGeom prst="leftRightArrow">
            <a:avLst/>
          </a:prstGeom>
          <a:gradFill>
            <a:gsLst>
              <a:gs pos="64000">
                <a:srgbClr val="CE4143"/>
              </a:gs>
              <a:gs pos="31000">
                <a:srgbClr val="5997C8"/>
              </a:gs>
              <a:gs pos="0">
                <a:srgbClr val="5997C8"/>
              </a:gs>
              <a:gs pos="100000">
                <a:srgbClr val="CE414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3471DA5-0956-4A4D-BA36-9E2D5E7F076E}"/>
              </a:ext>
            </a:extLst>
          </p:cNvPr>
          <p:cNvSpPr txBox="1"/>
          <p:nvPr/>
        </p:nvSpPr>
        <p:spPr>
          <a:xfrm>
            <a:off x="117048" y="1806274"/>
            <a:ext cx="2440953" cy="430887"/>
          </a:xfrm>
          <a:prstGeom prst="rect">
            <a:avLst/>
          </a:prstGeom>
          <a:noFill/>
        </p:spPr>
        <p:txBody>
          <a:bodyPr wrap="square" rtlCol="0">
            <a:spAutoFit/>
          </a:bodyPr>
          <a:lstStyle/>
          <a:p>
            <a:pPr algn="ctr"/>
            <a:r>
              <a:rPr lang="en-US" sz="2200" b="1" dirty="0">
                <a:solidFill>
                  <a:srgbClr val="5997C8"/>
                </a:solidFill>
              </a:rPr>
              <a:t>more registers!</a:t>
            </a:r>
          </a:p>
        </p:txBody>
      </p:sp>
      <p:sp>
        <p:nvSpPr>
          <p:cNvPr id="11" name="TextBox 10">
            <a:extLst>
              <a:ext uri="{FF2B5EF4-FFF2-40B4-BE49-F238E27FC236}">
                <a16:creationId xmlns:a16="http://schemas.microsoft.com/office/drawing/2014/main" id="{8C66A4D6-D024-7A40-99C6-251C80CACF00}"/>
              </a:ext>
            </a:extLst>
          </p:cNvPr>
          <p:cNvSpPr txBox="1"/>
          <p:nvPr/>
        </p:nvSpPr>
        <p:spPr>
          <a:xfrm>
            <a:off x="51846" y="2351450"/>
            <a:ext cx="2440953" cy="769441"/>
          </a:xfrm>
          <a:prstGeom prst="rect">
            <a:avLst/>
          </a:prstGeom>
          <a:noFill/>
        </p:spPr>
        <p:txBody>
          <a:bodyPr wrap="square" rtlCol="0">
            <a:spAutoFit/>
          </a:bodyPr>
          <a:lstStyle/>
          <a:p>
            <a:pPr algn="ctr"/>
            <a:r>
              <a:rPr lang="en-US" sz="2200" b="1" dirty="0">
                <a:solidFill>
                  <a:srgbClr val="5997C8"/>
                </a:solidFill>
              </a:rPr>
              <a:t>more powerful instructions!</a:t>
            </a:r>
          </a:p>
        </p:txBody>
      </p:sp>
      <p:sp>
        <p:nvSpPr>
          <p:cNvPr id="12" name="TextBox 11">
            <a:extLst>
              <a:ext uri="{FF2B5EF4-FFF2-40B4-BE49-F238E27FC236}">
                <a16:creationId xmlns:a16="http://schemas.microsoft.com/office/drawing/2014/main" id="{A9F3BCB0-E9F4-4F4E-ABD7-24D6FB7A182B}"/>
              </a:ext>
            </a:extLst>
          </p:cNvPr>
          <p:cNvSpPr txBox="1"/>
          <p:nvPr/>
        </p:nvSpPr>
        <p:spPr>
          <a:xfrm>
            <a:off x="1820944" y="2019479"/>
            <a:ext cx="2440953" cy="430887"/>
          </a:xfrm>
          <a:prstGeom prst="rect">
            <a:avLst/>
          </a:prstGeom>
          <a:noFill/>
        </p:spPr>
        <p:txBody>
          <a:bodyPr wrap="square" rtlCol="0">
            <a:spAutoFit/>
          </a:bodyPr>
          <a:lstStyle/>
          <a:p>
            <a:pPr algn="ctr"/>
            <a:r>
              <a:rPr lang="en-US" sz="2200" b="1" dirty="0">
                <a:solidFill>
                  <a:srgbClr val="5997C8"/>
                </a:solidFill>
              </a:rPr>
              <a:t>more bits!</a:t>
            </a:r>
          </a:p>
        </p:txBody>
      </p:sp>
      <p:sp>
        <p:nvSpPr>
          <p:cNvPr id="13" name="TextBox 12">
            <a:extLst>
              <a:ext uri="{FF2B5EF4-FFF2-40B4-BE49-F238E27FC236}">
                <a16:creationId xmlns:a16="http://schemas.microsoft.com/office/drawing/2014/main" id="{CC2B6A3C-DE53-B44B-9ECA-E36E3D044B3C}"/>
              </a:ext>
            </a:extLst>
          </p:cNvPr>
          <p:cNvSpPr txBox="1"/>
          <p:nvPr/>
        </p:nvSpPr>
        <p:spPr>
          <a:xfrm>
            <a:off x="1165780" y="3081113"/>
            <a:ext cx="2440953" cy="769441"/>
          </a:xfrm>
          <a:prstGeom prst="rect">
            <a:avLst/>
          </a:prstGeom>
          <a:noFill/>
        </p:spPr>
        <p:txBody>
          <a:bodyPr wrap="square" rtlCol="0">
            <a:spAutoFit/>
          </a:bodyPr>
          <a:lstStyle/>
          <a:p>
            <a:pPr algn="ctr"/>
            <a:r>
              <a:rPr lang="en-US" sz="2200" b="1" dirty="0">
                <a:solidFill>
                  <a:srgbClr val="5997C8"/>
                </a:solidFill>
              </a:rPr>
              <a:t>run this popular language fast!</a:t>
            </a:r>
          </a:p>
        </p:txBody>
      </p:sp>
      <p:sp>
        <p:nvSpPr>
          <p:cNvPr id="14" name="TextBox 13">
            <a:extLst>
              <a:ext uri="{FF2B5EF4-FFF2-40B4-BE49-F238E27FC236}">
                <a16:creationId xmlns:a16="http://schemas.microsoft.com/office/drawing/2014/main" id="{F8205CAE-D4BE-CB44-8669-5F16DE2E18E5}"/>
              </a:ext>
            </a:extLst>
          </p:cNvPr>
          <p:cNvSpPr txBox="1"/>
          <p:nvPr/>
        </p:nvSpPr>
        <p:spPr>
          <a:xfrm>
            <a:off x="152400" y="3868054"/>
            <a:ext cx="2922086" cy="430887"/>
          </a:xfrm>
          <a:prstGeom prst="rect">
            <a:avLst/>
          </a:prstGeom>
          <a:noFill/>
        </p:spPr>
        <p:txBody>
          <a:bodyPr wrap="square" rtlCol="0">
            <a:spAutoFit/>
          </a:bodyPr>
          <a:lstStyle/>
          <a:p>
            <a:pPr algn="ctr"/>
            <a:r>
              <a:rPr lang="en-US" sz="2200" b="1" dirty="0">
                <a:solidFill>
                  <a:srgbClr val="5997C8"/>
                </a:solidFill>
              </a:rPr>
              <a:t>make the OS faster!</a:t>
            </a:r>
          </a:p>
        </p:txBody>
      </p:sp>
      <p:sp>
        <p:nvSpPr>
          <p:cNvPr id="15" name="TextBox 14">
            <a:extLst>
              <a:ext uri="{FF2B5EF4-FFF2-40B4-BE49-F238E27FC236}">
                <a16:creationId xmlns:a16="http://schemas.microsoft.com/office/drawing/2014/main" id="{161C988F-04DF-9E4D-951A-DA868DF9BAF2}"/>
              </a:ext>
            </a:extLst>
          </p:cNvPr>
          <p:cNvSpPr txBox="1"/>
          <p:nvPr/>
        </p:nvSpPr>
        <p:spPr>
          <a:xfrm>
            <a:off x="5236985" y="1864454"/>
            <a:ext cx="3365904" cy="430887"/>
          </a:xfrm>
          <a:prstGeom prst="rect">
            <a:avLst/>
          </a:prstGeom>
          <a:noFill/>
        </p:spPr>
        <p:txBody>
          <a:bodyPr wrap="square" rtlCol="0">
            <a:spAutoFit/>
          </a:bodyPr>
          <a:lstStyle/>
          <a:p>
            <a:pPr algn="ctr"/>
            <a:r>
              <a:rPr lang="en-US" sz="2200" b="1" dirty="0">
                <a:solidFill>
                  <a:srgbClr val="CE4143"/>
                </a:solidFill>
              </a:rPr>
              <a:t>propagation delay!</a:t>
            </a:r>
          </a:p>
        </p:txBody>
      </p:sp>
      <p:sp>
        <p:nvSpPr>
          <p:cNvPr id="17" name="TextBox 16">
            <a:extLst>
              <a:ext uri="{FF2B5EF4-FFF2-40B4-BE49-F238E27FC236}">
                <a16:creationId xmlns:a16="http://schemas.microsoft.com/office/drawing/2014/main" id="{BDABB186-BCB4-7F4C-ABB1-6AD0868D9D56}"/>
              </a:ext>
            </a:extLst>
          </p:cNvPr>
          <p:cNvSpPr txBox="1"/>
          <p:nvPr/>
        </p:nvSpPr>
        <p:spPr>
          <a:xfrm>
            <a:off x="6781799" y="2265247"/>
            <a:ext cx="2380761" cy="430887"/>
          </a:xfrm>
          <a:prstGeom prst="rect">
            <a:avLst/>
          </a:prstGeom>
          <a:noFill/>
        </p:spPr>
        <p:txBody>
          <a:bodyPr wrap="square" rtlCol="0">
            <a:spAutoFit/>
          </a:bodyPr>
          <a:lstStyle/>
          <a:p>
            <a:pPr algn="ctr"/>
            <a:r>
              <a:rPr lang="en-US" sz="2200" b="1" dirty="0">
                <a:solidFill>
                  <a:srgbClr val="CE4143"/>
                </a:solidFill>
              </a:rPr>
              <a:t>materials cost!</a:t>
            </a:r>
          </a:p>
        </p:txBody>
      </p:sp>
      <p:sp>
        <p:nvSpPr>
          <p:cNvPr id="18" name="TextBox 17">
            <a:extLst>
              <a:ext uri="{FF2B5EF4-FFF2-40B4-BE49-F238E27FC236}">
                <a16:creationId xmlns:a16="http://schemas.microsoft.com/office/drawing/2014/main" id="{0F7164E2-E58D-2D41-B6F0-0B93799EBD9F}"/>
              </a:ext>
            </a:extLst>
          </p:cNvPr>
          <p:cNvSpPr txBox="1"/>
          <p:nvPr/>
        </p:nvSpPr>
        <p:spPr>
          <a:xfrm>
            <a:off x="5724820" y="2717220"/>
            <a:ext cx="2428580" cy="430887"/>
          </a:xfrm>
          <a:prstGeom prst="rect">
            <a:avLst/>
          </a:prstGeom>
          <a:noFill/>
        </p:spPr>
        <p:txBody>
          <a:bodyPr wrap="square" rtlCol="0">
            <a:spAutoFit/>
          </a:bodyPr>
          <a:lstStyle/>
          <a:p>
            <a:pPr algn="ctr"/>
            <a:r>
              <a:rPr lang="en-US" sz="2200" b="1" dirty="0">
                <a:solidFill>
                  <a:srgbClr val="CE4143"/>
                </a:solidFill>
              </a:rPr>
              <a:t>power and heat!</a:t>
            </a:r>
          </a:p>
        </p:txBody>
      </p:sp>
      <p:sp>
        <p:nvSpPr>
          <p:cNvPr id="19" name="TextBox 18">
            <a:extLst>
              <a:ext uri="{FF2B5EF4-FFF2-40B4-BE49-F238E27FC236}">
                <a16:creationId xmlns:a16="http://schemas.microsoft.com/office/drawing/2014/main" id="{48001B2C-E26E-BA41-9563-262C257ECDC8}"/>
              </a:ext>
            </a:extLst>
          </p:cNvPr>
          <p:cNvSpPr txBox="1"/>
          <p:nvPr/>
        </p:nvSpPr>
        <p:spPr>
          <a:xfrm>
            <a:off x="5838727" y="3169193"/>
            <a:ext cx="3441228" cy="430887"/>
          </a:xfrm>
          <a:prstGeom prst="rect">
            <a:avLst/>
          </a:prstGeom>
          <a:noFill/>
        </p:spPr>
        <p:txBody>
          <a:bodyPr wrap="square" rtlCol="0">
            <a:spAutoFit/>
          </a:bodyPr>
          <a:lstStyle/>
          <a:p>
            <a:pPr algn="ctr"/>
            <a:r>
              <a:rPr lang="en-US" sz="2200" b="1" dirty="0">
                <a:solidFill>
                  <a:srgbClr val="CE4143"/>
                </a:solidFill>
              </a:rPr>
              <a:t>manufacturing ability!</a:t>
            </a:r>
          </a:p>
        </p:txBody>
      </p:sp>
      <p:sp>
        <p:nvSpPr>
          <p:cNvPr id="20" name="TextBox 19">
            <a:extLst>
              <a:ext uri="{FF2B5EF4-FFF2-40B4-BE49-F238E27FC236}">
                <a16:creationId xmlns:a16="http://schemas.microsoft.com/office/drawing/2014/main" id="{FD2AA998-1E4E-FA41-8C05-F7F64E0132F4}"/>
              </a:ext>
            </a:extLst>
          </p:cNvPr>
          <p:cNvSpPr txBox="1"/>
          <p:nvPr/>
        </p:nvSpPr>
        <p:spPr>
          <a:xfrm>
            <a:off x="6781800" y="3712298"/>
            <a:ext cx="1922465" cy="430887"/>
          </a:xfrm>
          <a:prstGeom prst="rect">
            <a:avLst/>
          </a:prstGeom>
          <a:noFill/>
        </p:spPr>
        <p:txBody>
          <a:bodyPr wrap="square" rtlCol="0">
            <a:spAutoFit/>
          </a:bodyPr>
          <a:lstStyle/>
          <a:p>
            <a:pPr algn="ctr"/>
            <a:r>
              <a:rPr lang="en-US" sz="2200" b="1" dirty="0">
                <a:solidFill>
                  <a:srgbClr val="CE4143"/>
                </a:solidFill>
              </a:rPr>
              <a:t>verifiability!</a:t>
            </a:r>
          </a:p>
        </p:txBody>
      </p:sp>
      <p:sp>
        <p:nvSpPr>
          <p:cNvPr id="21" name="TextBox 20">
            <a:extLst>
              <a:ext uri="{FF2B5EF4-FFF2-40B4-BE49-F238E27FC236}">
                <a16:creationId xmlns:a16="http://schemas.microsoft.com/office/drawing/2014/main" id="{794BA504-F56E-9F44-A816-167DE4D169BF}"/>
              </a:ext>
            </a:extLst>
          </p:cNvPr>
          <p:cNvSpPr txBox="1"/>
          <p:nvPr/>
        </p:nvSpPr>
        <p:spPr>
          <a:xfrm>
            <a:off x="152400" y="1089512"/>
            <a:ext cx="3716126" cy="430887"/>
          </a:xfrm>
          <a:prstGeom prst="rect">
            <a:avLst/>
          </a:prstGeom>
          <a:noFill/>
        </p:spPr>
        <p:txBody>
          <a:bodyPr wrap="square" rtlCol="0">
            <a:spAutoFit/>
          </a:bodyPr>
          <a:lstStyle/>
          <a:p>
            <a:pPr algn="ctr"/>
            <a:r>
              <a:rPr lang="en-US" sz="2200" dirty="0"/>
              <a:t>the </a:t>
            </a:r>
            <a:r>
              <a:rPr lang="en-US" sz="2200" b="1" dirty="0"/>
              <a:t>users</a:t>
            </a:r>
            <a:r>
              <a:rPr lang="en-US" sz="2200" dirty="0"/>
              <a:t> have demands…</a:t>
            </a:r>
            <a:endParaRPr lang="en-US" sz="2200" b="1" dirty="0"/>
          </a:p>
        </p:txBody>
      </p:sp>
      <p:sp>
        <p:nvSpPr>
          <p:cNvPr id="22" name="TextBox 21">
            <a:extLst>
              <a:ext uri="{FF2B5EF4-FFF2-40B4-BE49-F238E27FC236}">
                <a16:creationId xmlns:a16="http://schemas.microsoft.com/office/drawing/2014/main" id="{A49C451D-9D8F-2540-956F-3FE1F5E36296}"/>
              </a:ext>
            </a:extLst>
          </p:cNvPr>
          <p:cNvSpPr txBox="1"/>
          <p:nvPr/>
        </p:nvSpPr>
        <p:spPr>
          <a:xfrm>
            <a:off x="4048813" y="1089511"/>
            <a:ext cx="4942787" cy="430887"/>
          </a:xfrm>
          <a:prstGeom prst="rect">
            <a:avLst/>
          </a:prstGeom>
          <a:noFill/>
        </p:spPr>
        <p:txBody>
          <a:bodyPr wrap="square" rtlCol="0">
            <a:spAutoFit/>
          </a:bodyPr>
          <a:lstStyle/>
          <a:p>
            <a:pPr algn="ctr"/>
            <a:r>
              <a:rPr lang="en-US" sz="2200" dirty="0"/>
              <a:t>…and the </a:t>
            </a:r>
            <a:r>
              <a:rPr lang="en-US" sz="2200" b="1" dirty="0"/>
              <a:t>implementers</a:t>
            </a:r>
            <a:r>
              <a:rPr lang="en-US" sz="2200" dirty="0"/>
              <a:t> have limits.</a:t>
            </a:r>
            <a:endParaRPr lang="en-US" sz="2200" b="1" dirty="0"/>
          </a:p>
        </p:txBody>
      </p:sp>
    </p:spTree>
    <p:extLst>
      <p:ext uri="{BB962C8B-B14F-4D97-AF65-F5344CB8AC3E}">
        <p14:creationId xmlns:p14="http://schemas.microsoft.com/office/powerpoint/2010/main" val="2679648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9E73-61A7-9544-9F10-F59EBD5DE6E4}"/>
              </a:ext>
            </a:extLst>
          </p:cNvPr>
          <p:cNvSpPr>
            <a:spLocks noGrp="1"/>
          </p:cNvSpPr>
          <p:nvPr>
            <p:ph type="title"/>
          </p:nvPr>
        </p:nvSpPr>
        <p:spPr/>
        <p:txBody>
          <a:bodyPr/>
          <a:lstStyle/>
          <a:p>
            <a:r>
              <a:rPr lang="en-US" dirty="0"/>
              <a:t>Meeting in the middle</a:t>
            </a:r>
          </a:p>
        </p:txBody>
      </p:sp>
      <p:sp>
        <p:nvSpPr>
          <p:cNvPr id="3" name="Content Placeholder 2">
            <a:extLst>
              <a:ext uri="{FF2B5EF4-FFF2-40B4-BE49-F238E27FC236}">
                <a16:creationId xmlns:a16="http://schemas.microsoft.com/office/drawing/2014/main" id="{A999659D-C17B-F949-A101-3F65AE79FDAD}"/>
              </a:ext>
            </a:extLst>
          </p:cNvPr>
          <p:cNvSpPr>
            <a:spLocks noGrp="1"/>
          </p:cNvSpPr>
          <p:nvPr>
            <p:ph idx="1"/>
          </p:nvPr>
        </p:nvSpPr>
        <p:spPr>
          <a:xfrm>
            <a:off x="152400" y="495302"/>
            <a:ext cx="5888650" cy="897802"/>
          </a:xfrm>
        </p:spPr>
        <p:txBody>
          <a:bodyPr>
            <a:normAutofit/>
          </a:bodyPr>
          <a:lstStyle/>
          <a:p>
            <a:r>
              <a:rPr lang="en-US" dirty="0"/>
              <a:t>first we broke </a:t>
            </a:r>
            <a:r>
              <a:rPr lang="en-US" b="1" dirty="0"/>
              <a:t>software</a:t>
            </a:r>
            <a:r>
              <a:rPr lang="en-US" dirty="0"/>
              <a:t> into small pieces</a:t>
            </a:r>
          </a:p>
          <a:p>
            <a:r>
              <a:rPr lang="en-US" dirty="0"/>
              <a:t>now we'll build </a:t>
            </a:r>
            <a:r>
              <a:rPr lang="en-US" b="1" dirty="0"/>
              <a:t>hardware</a:t>
            </a:r>
            <a:r>
              <a:rPr lang="en-US" dirty="0"/>
              <a:t> from small pieces</a:t>
            </a:r>
          </a:p>
        </p:txBody>
      </p:sp>
      <p:sp>
        <p:nvSpPr>
          <p:cNvPr id="4" name="Footer Placeholder 3">
            <a:extLst>
              <a:ext uri="{FF2B5EF4-FFF2-40B4-BE49-F238E27FC236}">
                <a16:creationId xmlns:a16="http://schemas.microsoft.com/office/drawing/2014/main" id="{7AD58036-0B77-FA49-8FF8-C87704225286}"/>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794951E3-BB3B-D941-AC8D-DA2CBDB8470A}"/>
              </a:ext>
            </a:extLst>
          </p:cNvPr>
          <p:cNvSpPr>
            <a:spLocks noGrp="1"/>
          </p:cNvSpPr>
          <p:nvPr>
            <p:ph type="sldNum" sz="quarter" idx="12"/>
          </p:nvPr>
        </p:nvSpPr>
        <p:spPr/>
        <p:txBody>
          <a:bodyPr/>
          <a:lstStyle/>
          <a:p>
            <a:fld id="{3552B95B-556F-44BD-91A5-D80C1B9E2BB3}" type="slidenum">
              <a:rPr lang="en-US" smtClean="0"/>
              <a:pPr/>
              <a:t>6</a:t>
            </a:fld>
            <a:endParaRPr lang="en-US"/>
          </a:p>
        </p:txBody>
      </p:sp>
      <p:graphicFrame>
        <p:nvGraphicFramePr>
          <p:cNvPr id="6" name="Table 5">
            <a:extLst>
              <a:ext uri="{FF2B5EF4-FFF2-40B4-BE49-F238E27FC236}">
                <a16:creationId xmlns:a16="http://schemas.microsoft.com/office/drawing/2014/main" id="{4F4189EB-9A47-D545-B15D-C87F770FA0FB}"/>
              </a:ext>
            </a:extLst>
          </p:cNvPr>
          <p:cNvGraphicFramePr>
            <a:graphicFrameLocks noGrp="1"/>
          </p:cNvGraphicFramePr>
          <p:nvPr>
            <p:extLst>
              <p:ext uri="{D42A27DB-BD31-4B8C-83A1-F6EECF244321}">
                <p14:modId xmlns:p14="http://schemas.microsoft.com/office/powerpoint/2010/main" val="2251378042"/>
              </p:ext>
            </p:extLst>
          </p:nvPr>
        </p:nvGraphicFramePr>
        <p:xfrm>
          <a:off x="6041050" y="2487130"/>
          <a:ext cx="3026750" cy="495234"/>
        </p:xfrm>
        <a:graphic>
          <a:graphicData uri="http://schemas.openxmlformats.org/drawingml/2006/table">
            <a:tbl>
              <a:tblPr>
                <a:tableStyleId>{5C22544A-7EE6-4342-B048-85BDC9FD1C3A}</a:tableStyleId>
              </a:tblPr>
              <a:tblGrid>
                <a:gridCol w="3026750">
                  <a:extLst>
                    <a:ext uri="{9D8B030D-6E8A-4147-A177-3AD203B41FA5}">
                      <a16:colId xmlns:a16="http://schemas.microsoft.com/office/drawing/2014/main" val="20000"/>
                    </a:ext>
                  </a:extLst>
                </a:gridCol>
              </a:tblGrid>
              <a:tr h="495234">
                <a:tc>
                  <a:txBody>
                    <a:bodyPr/>
                    <a:lstStyle/>
                    <a:p>
                      <a:pPr algn="ctr"/>
                      <a:r>
                        <a:rPr lang="en-US" sz="2000" b="0" i="1" dirty="0"/>
                        <a:t>????????????????</a:t>
                      </a:r>
                    </a:p>
                  </a:txBody>
                  <a:tcPr anchor="ctr">
                    <a:solidFill>
                      <a:srgbClr val="BBD5E8"/>
                    </a:solidFill>
                  </a:tcP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B768DB64-6BCC-9245-B5E5-36FD029207A9}"/>
              </a:ext>
            </a:extLst>
          </p:cNvPr>
          <p:cNvGraphicFramePr>
            <a:graphicFrameLocks noGrp="1"/>
          </p:cNvGraphicFramePr>
          <p:nvPr>
            <p:extLst>
              <p:ext uri="{D42A27DB-BD31-4B8C-83A1-F6EECF244321}">
                <p14:modId xmlns:p14="http://schemas.microsoft.com/office/powerpoint/2010/main" val="1445515190"/>
              </p:ext>
            </p:extLst>
          </p:nvPr>
        </p:nvGraphicFramePr>
        <p:xfrm>
          <a:off x="6041050" y="2982364"/>
          <a:ext cx="3026750" cy="1980936"/>
        </p:xfrm>
        <a:graphic>
          <a:graphicData uri="http://schemas.openxmlformats.org/drawingml/2006/table">
            <a:tbl>
              <a:tblPr>
                <a:tableStyleId>{5C22544A-7EE6-4342-B048-85BDC9FD1C3A}</a:tableStyleId>
              </a:tblPr>
              <a:tblGrid>
                <a:gridCol w="3026750">
                  <a:extLst>
                    <a:ext uri="{9D8B030D-6E8A-4147-A177-3AD203B41FA5}">
                      <a16:colId xmlns:a16="http://schemas.microsoft.com/office/drawing/2014/main" val="139757724"/>
                    </a:ext>
                  </a:extLst>
                </a:gridCol>
              </a:tblGrid>
              <a:tr h="495234">
                <a:tc>
                  <a:txBody>
                    <a:bodyPr/>
                    <a:lstStyle/>
                    <a:p>
                      <a:pPr algn="ctr"/>
                      <a:r>
                        <a:rPr lang="en-US" sz="2000" b="1" dirty="0" err="1"/>
                        <a:t>MUXes</a:t>
                      </a:r>
                      <a:r>
                        <a:rPr lang="en-US" sz="2000" b="1" dirty="0"/>
                        <a:t>, FSMs, etc.</a:t>
                      </a:r>
                    </a:p>
                  </a:txBody>
                  <a:tcPr anchor="ctr">
                    <a:solidFill>
                      <a:srgbClr val="D4DCE8"/>
                    </a:solidFill>
                  </a:tcPr>
                </a:tc>
                <a:extLst>
                  <a:ext uri="{0D108BD9-81ED-4DB2-BD59-A6C34878D82A}">
                    <a16:rowId xmlns:a16="http://schemas.microsoft.com/office/drawing/2014/main" val="2789269656"/>
                  </a:ext>
                </a:extLst>
              </a:tr>
              <a:tr h="495234">
                <a:tc>
                  <a:txBody>
                    <a:bodyPr/>
                    <a:lstStyle/>
                    <a:p>
                      <a:pPr algn="ctr"/>
                      <a:r>
                        <a:rPr lang="en-US" sz="2000" b="1" dirty="0"/>
                        <a:t>Gates and Latches</a:t>
                      </a:r>
                    </a:p>
                  </a:txBody>
                  <a:tcPr anchor="ctr">
                    <a:solidFill>
                      <a:srgbClr val="E1B7BB"/>
                    </a:solidFill>
                  </a:tcPr>
                </a:tc>
                <a:extLst>
                  <a:ext uri="{0D108BD9-81ED-4DB2-BD59-A6C34878D82A}">
                    <a16:rowId xmlns:a16="http://schemas.microsoft.com/office/drawing/2014/main" val="908368492"/>
                  </a:ext>
                </a:extLst>
              </a:tr>
              <a:tr h="495234">
                <a:tc>
                  <a:txBody>
                    <a:bodyPr/>
                    <a:lstStyle/>
                    <a:p>
                      <a:pPr algn="ctr"/>
                      <a:r>
                        <a:rPr lang="en-US" sz="2000" b="1" dirty="0"/>
                        <a:t>Transistors</a:t>
                      </a:r>
                    </a:p>
                  </a:txBody>
                  <a:tcPr anchor="ctr">
                    <a:solidFill>
                      <a:srgbClr val="D97577"/>
                    </a:solidFill>
                  </a:tcPr>
                </a:tc>
                <a:extLst>
                  <a:ext uri="{0D108BD9-81ED-4DB2-BD59-A6C34878D82A}">
                    <a16:rowId xmlns:a16="http://schemas.microsoft.com/office/drawing/2014/main" val="1566151498"/>
                  </a:ext>
                </a:extLst>
              </a:tr>
              <a:tr h="495234">
                <a:tc>
                  <a:txBody>
                    <a:bodyPr/>
                    <a:lstStyle/>
                    <a:p>
                      <a:pPr algn="ctr"/>
                      <a:r>
                        <a:rPr lang="en-US" sz="2000" b="1" dirty="0"/>
                        <a:t>Physics and Electricity</a:t>
                      </a:r>
                    </a:p>
                  </a:txBody>
                  <a:tcPr anchor="ctr">
                    <a:solidFill>
                      <a:srgbClr val="CE4143"/>
                    </a:solidFill>
                  </a:tcPr>
                </a:tc>
                <a:extLst>
                  <a:ext uri="{0D108BD9-81ED-4DB2-BD59-A6C34878D82A}">
                    <a16:rowId xmlns:a16="http://schemas.microsoft.com/office/drawing/2014/main" val="1806064045"/>
                  </a:ext>
                </a:extLst>
              </a:tr>
            </a:tbl>
          </a:graphicData>
        </a:graphic>
      </p:graphicFrame>
      <p:graphicFrame>
        <p:nvGraphicFramePr>
          <p:cNvPr id="9" name="Table 8">
            <a:extLst>
              <a:ext uri="{FF2B5EF4-FFF2-40B4-BE49-F238E27FC236}">
                <a16:creationId xmlns:a16="http://schemas.microsoft.com/office/drawing/2014/main" id="{884989AC-40D8-4C4B-B796-4A22503C63C6}"/>
              </a:ext>
            </a:extLst>
          </p:cNvPr>
          <p:cNvGraphicFramePr>
            <a:graphicFrameLocks noGrp="1"/>
          </p:cNvGraphicFramePr>
          <p:nvPr>
            <p:extLst>
              <p:ext uri="{D42A27DB-BD31-4B8C-83A1-F6EECF244321}">
                <p14:modId xmlns:p14="http://schemas.microsoft.com/office/powerpoint/2010/main" val="617856344"/>
              </p:ext>
            </p:extLst>
          </p:nvPr>
        </p:nvGraphicFramePr>
        <p:xfrm>
          <a:off x="6041050" y="1028700"/>
          <a:ext cx="3026750" cy="1485702"/>
        </p:xfrm>
        <a:graphic>
          <a:graphicData uri="http://schemas.openxmlformats.org/drawingml/2006/table">
            <a:tbl>
              <a:tblPr>
                <a:tableStyleId>{5C22544A-7EE6-4342-B048-85BDC9FD1C3A}</a:tableStyleId>
              </a:tblPr>
              <a:tblGrid>
                <a:gridCol w="3026750">
                  <a:extLst>
                    <a:ext uri="{9D8B030D-6E8A-4147-A177-3AD203B41FA5}">
                      <a16:colId xmlns:a16="http://schemas.microsoft.com/office/drawing/2014/main" val="2577208227"/>
                    </a:ext>
                  </a:extLst>
                </a:gridCol>
              </a:tblGrid>
              <a:tr h="495234">
                <a:tc>
                  <a:txBody>
                    <a:bodyPr/>
                    <a:lstStyle/>
                    <a:p>
                      <a:pPr algn="ctr"/>
                      <a:r>
                        <a:rPr lang="en-US" sz="2000" b="1" dirty="0"/>
                        <a:t>Control Structures</a:t>
                      </a:r>
                    </a:p>
                  </a:txBody>
                  <a:tcPr anchor="ctr">
                    <a:solidFill>
                      <a:srgbClr val="5997C7"/>
                    </a:solidFill>
                  </a:tcPr>
                </a:tc>
                <a:extLst>
                  <a:ext uri="{0D108BD9-81ED-4DB2-BD59-A6C34878D82A}">
                    <a16:rowId xmlns:a16="http://schemas.microsoft.com/office/drawing/2014/main" val="1637730727"/>
                  </a:ext>
                </a:extLst>
              </a:tr>
              <a:tr h="495234">
                <a:tc>
                  <a:txBody>
                    <a:bodyPr/>
                    <a:lstStyle/>
                    <a:p>
                      <a:pPr algn="ctr"/>
                      <a:r>
                        <a:rPr lang="en-US" sz="2000" b="1" dirty="0"/>
                        <a:t>ASM Instructions</a:t>
                      </a:r>
                    </a:p>
                  </a:txBody>
                  <a:tcPr anchor="ctr">
                    <a:solidFill>
                      <a:srgbClr val="78AAD1"/>
                    </a:solidFill>
                  </a:tcPr>
                </a:tc>
                <a:extLst>
                  <a:ext uri="{0D108BD9-81ED-4DB2-BD59-A6C34878D82A}">
                    <a16:rowId xmlns:a16="http://schemas.microsoft.com/office/drawing/2014/main" val="1583004983"/>
                  </a:ext>
                </a:extLst>
              </a:tr>
              <a:tr h="495234">
                <a:tc>
                  <a:txBody>
                    <a:bodyPr/>
                    <a:lstStyle/>
                    <a:p>
                      <a:pPr algn="ctr"/>
                      <a:r>
                        <a:rPr lang="en-US" sz="2000" b="1" dirty="0"/>
                        <a:t>Machine Code</a:t>
                      </a:r>
                    </a:p>
                  </a:txBody>
                  <a:tcPr anchor="ctr">
                    <a:solidFill>
                      <a:srgbClr val="9BC2DD"/>
                    </a:solidFill>
                  </a:tcPr>
                </a:tc>
                <a:extLst>
                  <a:ext uri="{0D108BD9-81ED-4DB2-BD59-A6C34878D82A}">
                    <a16:rowId xmlns:a16="http://schemas.microsoft.com/office/drawing/2014/main" val="1848846138"/>
                  </a:ext>
                </a:extLst>
              </a:tr>
            </a:tbl>
          </a:graphicData>
        </a:graphic>
      </p:graphicFrame>
      <p:grpSp>
        <p:nvGrpSpPr>
          <p:cNvPr id="12" name="Group 11">
            <a:extLst>
              <a:ext uri="{FF2B5EF4-FFF2-40B4-BE49-F238E27FC236}">
                <a16:creationId xmlns:a16="http://schemas.microsoft.com/office/drawing/2014/main" id="{AEDE2FEB-3197-2D47-AC54-E87DAC6A7651}"/>
              </a:ext>
            </a:extLst>
          </p:cNvPr>
          <p:cNvGrpSpPr/>
          <p:nvPr/>
        </p:nvGrpSpPr>
        <p:grpSpPr>
          <a:xfrm>
            <a:off x="1828800" y="1563255"/>
            <a:ext cx="4163525" cy="951147"/>
            <a:chOff x="1828800" y="1563255"/>
            <a:chExt cx="4163525" cy="951147"/>
          </a:xfrm>
        </p:grpSpPr>
        <p:sp>
          <p:nvSpPr>
            <p:cNvPr id="10" name="TextBox 9">
              <a:extLst>
                <a:ext uri="{FF2B5EF4-FFF2-40B4-BE49-F238E27FC236}">
                  <a16:creationId xmlns:a16="http://schemas.microsoft.com/office/drawing/2014/main" id="{F29DCF02-6874-594F-BCFA-391DF0F46582}"/>
                </a:ext>
              </a:extLst>
            </p:cNvPr>
            <p:cNvSpPr txBox="1"/>
            <p:nvPr/>
          </p:nvSpPr>
          <p:spPr>
            <a:xfrm>
              <a:off x="1828800" y="1654107"/>
              <a:ext cx="3886200" cy="769441"/>
            </a:xfrm>
            <a:prstGeom prst="rect">
              <a:avLst/>
            </a:prstGeom>
            <a:noFill/>
          </p:spPr>
          <p:txBody>
            <a:bodyPr wrap="square" rtlCol="0">
              <a:spAutoFit/>
            </a:bodyPr>
            <a:lstStyle/>
            <a:p>
              <a:pPr algn="r"/>
              <a:r>
                <a:rPr lang="en-US" sz="2200" dirty="0"/>
                <a:t>the ISA specifies the software </a:t>
              </a:r>
              <a:r>
                <a:rPr lang="en-US" sz="2200" b="1" i="1" dirty="0"/>
                <a:t>interface </a:t>
              </a:r>
              <a:r>
                <a:rPr lang="en-US" sz="2200" b="1" dirty="0"/>
                <a:t>to the CPU…</a:t>
              </a:r>
              <a:endParaRPr lang="en-US" sz="2200" dirty="0"/>
            </a:p>
          </p:txBody>
        </p:sp>
        <p:sp>
          <p:nvSpPr>
            <p:cNvPr id="11" name="Left Brace 10">
              <a:extLst>
                <a:ext uri="{FF2B5EF4-FFF2-40B4-BE49-F238E27FC236}">
                  <a16:creationId xmlns:a16="http://schemas.microsoft.com/office/drawing/2014/main" id="{1DF0077F-F0FD-F643-B07C-7E6DE3FC013C}"/>
                </a:ext>
              </a:extLst>
            </p:cNvPr>
            <p:cNvSpPr/>
            <p:nvPr/>
          </p:nvSpPr>
          <p:spPr>
            <a:xfrm>
              <a:off x="5715000" y="1563255"/>
              <a:ext cx="277325" cy="951147"/>
            </a:xfrm>
            <a:prstGeom prst="leftBrace">
              <a:avLst>
                <a:gd name="adj1" fmla="val 52522"/>
                <a:gd name="adj2" fmla="val 5332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6C0C752C-D863-004E-9812-58D25164CFDE}"/>
              </a:ext>
            </a:extLst>
          </p:cNvPr>
          <p:cNvSpPr txBox="1"/>
          <p:nvPr/>
        </p:nvSpPr>
        <p:spPr>
          <a:xfrm>
            <a:off x="533400" y="2684551"/>
            <a:ext cx="4675678" cy="1107996"/>
          </a:xfrm>
          <a:prstGeom prst="rect">
            <a:avLst/>
          </a:prstGeom>
          <a:noFill/>
        </p:spPr>
        <p:txBody>
          <a:bodyPr wrap="square" rtlCol="0">
            <a:spAutoFit/>
          </a:bodyPr>
          <a:lstStyle/>
          <a:p>
            <a:pPr algn="ctr"/>
            <a:r>
              <a:rPr lang="en-US" sz="2200" dirty="0"/>
              <a:t>but what does the CPU look like? what parts does it have? </a:t>
            </a:r>
            <a:r>
              <a:rPr lang="en-US" sz="2200" i="1" dirty="0"/>
              <a:t>how</a:t>
            </a:r>
            <a:r>
              <a:rPr lang="en-US" sz="2200" dirty="0"/>
              <a:t> does it understand the instructions?</a:t>
            </a:r>
          </a:p>
        </p:txBody>
      </p:sp>
      <p:sp>
        <p:nvSpPr>
          <p:cNvPr id="16" name="TextBox 15">
            <a:extLst>
              <a:ext uri="{FF2B5EF4-FFF2-40B4-BE49-F238E27FC236}">
                <a16:creationId xmlns:a16="http://schemas.microsoft.com/office/drawing/2014/main" id="{0E90FE0F-9C09-2E4A-8151-0EA4B7A32331}"/>
              </a:ext>
            </a:extLst>
          </p:cNvPr>
          <p:cNvSpPr txBox="1"/>
          <p:nvPr/>
        </p:nvSpPr>
        <p:spPr>
          <a:xfrm>
            <a:off x="533400" y="4007989"/>
            <a:ext cx="4675678" cy="430887"/>
          </a:xfrm>
          <a:prstGeom prst="rect">
            <a:avLst/>
          </a:prstGeom>
          <a:noFill/>
        </p:spPr>
        <p:txBody>
          <a:bodyPr wrap="square" rtlCol="0">
            <a:spAutoFit/>
          </a:bodyPr>
          <a:lstStyle/>
          <a:p>
            <a:pPr algn="ctr"/>
            <a:r>
              <a:rPr lang="en-US" sz="2200" i="1" dirty="0"/>
              <a:t>where does the magic happen?</a:t>
            </a:r>
          </a:p>
        </p:txBody>
      </p:sp>
    </p:spTree>
    <p:extLst>
      <p:ext uri="{BB962C8B-B14F-4D97-AF65-F5344CB8AC3E}">
        <p14:creationId xmlns:p14="http://schemas.microsoft.com/office/powerpoint/2010/main" val="2960436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09EB-8675-8442-B098-9C4C99194209}"/>
              </a:ext>
            </a:extLst>
          </p:cNvPr>
          <p:cNvSpPr>
            <a:spLocks noGrp="1"/>
          </p:cNvSpPr>
          <p:nvPr>
            <p:ph type="title"/>
          </p:nvPr>
        </p:nvSpPr>
        <p:spPr/>
        <p:txBody>
          <a:bodyPr/>
          <a:lstStyle/>
          <a:p>
            <a:r>
              <a:rPr lang="en-US" dirty="0"/>
              <a:t>Microarchitecture</a:t>
            </a:r>
          </a:p>
        </p:txBody>
      </p:sp>
      <p:sp>
        <p:nvSpPr>
          <p:cNvPr id="3" name="Content Placeholder 2">
            <a:extLst>
              <a:ext uri="{FF2B5EF4-FFF2-40B4-BE49-F238E27FC236}">
                <a16:creationId xmlns:a16="http://schemas.microsoft.com/office/drawing/2014/main" id="{BBFA8DA4-548D-8E48-B95E-7678BEE55D0F}"/>
              </a:ext>
            </a:extLst>
          </p:cNvPr>
          <p:cNvSpPr>
            <a:spLocks noGrp="1"/>
          </p:cNvSpPr>
          <p:nvPr>
            <p:ph idx="1"/>
          </p:nvPr>
        </p:nvSpPr>
        <p:spPr>
          <a:xfrm>
            <a:off x="152400" y="519049"/>
            <a:ext cx="8991600" cy="838199"/>
          </a:xfrm>
        </p:spPr>
        <p:txBody>
          <a:bodyPr>
            <a:normAutofit/>
          </a:bodyPr>
          <a:lstStyle/>
          <a:p>
            <a:r>
              <a:rPr lang="en-US" b="1" dirty="0"/>
              <a:t>microarchitecture</a:t>
            </a:r>
            <a:r>
              <a:rPr lang="en-US" dirty="0"/>
              <a:t> is the hardware design of a physical CPU.</a:t>
            </a:r>
            <a:endParaRPr lang="en-US" b="1" dirty="0"/>
          </a:p>
          <a:p>
            <a:r>
              <a:rPr lang="en-US" dirty="0"/>
              <a:t>a microarchitecture is </a:t>
            </a:r>
            <a:r>
              <a:rPr lang="en-US" b="1" dirty="0"/>
              <a:t>an implementation</a:t>
            </a:r>
            <a:r>
              <a:rPr lang="en-US" dirty="0"/>
              <a:t> of an ISA.</a:t>
            </a:r>
          </a:p>
        </p:txBody>
      </p:sp>
      <p:sp>
        <p:nvSpPr>
          <p:cNvPr id="4" name="Footer Placeholder 3">
            <a:extLst>
              <a:ext uri="{FF2B5EF4-FFF2-40B4-BE49-F238E27FC236}">
                <a16:creationId xmlns:a16="http://schemas.microsoft.com/office/drawing/2014/main" id="{20CA6750-32C4-5E41-A52E-0C250DDDB1EC}"/>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ED819ECF-1C6E-5644-89A1-AC33723A2C6F}"/>
              </a:ext>
            </a:extLst>
          </p:cNvPr>
          <p:cNvSpPr>
            <a:spLocks noGrp="1"/>
          </p:cNvSpPr>
          <p:nvPr>
            <p:ph type="sldNum" sz="quarter" idx="12"/>
          </p:nvPr>
        </p:nvSpPr>
        <p:spPr/>
        <p:txBody>
          <a:bodyPr/>
          <a:lstStyle/>
          <a:p>
            <a:fld id="{3552B95B-556F-44BD-91A5-D80C1B9E2BB3}" type="slidenum">
              <a:rPr lang="en-US" smtClean="0"/>
              <a:pPr/>
              <a:t>7</a:t>
            </a:fld>
            <a:endParaRPr lang="en-US"/>
          </a:p>
        </p:txBody>
      </p:sp>
      <p:sp>
        <p:nvSpPr>
          <p:cNvPr id="7" name="TextBox 6">
            <a:extLst>
              <a:ext uri="{FF2B5EF4-FFF2-40B4-BE49-F238E27FC236}">
                <a16:creationId xmlns:a16="http://schemas.microsoft.com/office/drawing/2014/main" id="{23F237E1-5FAA-2446-BAAF-77578B42B3DA}"/>
              </a:ext>
            </a:extLst>
          </p:cNvPr>
          <p:cNvSpPr txBox="1"/>
          <p:nvPr/>
        </p:nvSpPr>
        <p:spPr>
          <a:xfrm>
            <a:off x="3581400" y="1396476"/>
            <a:ext cx="5219700" cy="769441"/>
          </a:xfrm>
          <a:prstGeom prst="rect">
            <a:avLst/>
          </a:prstGeom>
          <a:noFill/>
        </p:spPr>
        <p:txBody>
          <a:bodyPr wrap="square" rtlCol="0">
            <a:spAutoFit/>
          </a:bodyPr>
          <a:lstStyle/>
          <a:p>
            <a:pPr algn="ctr"/>
            <a:r>
              <a:rPr lang="en-US" sz="2200" dirty="0"/>
              <a:t>and like interfaces in Java, there can be </a:t>
            </a:r>
            <a:r>
              <a:rPr lang="en-US" sz="2200" b="1" dirty="0"/>
              <a:t>many</a:t>
            </a:r>
            <a:r>
              <a:rPr lang="en-US" sz="2200" dirty="0"/>
              <a:t> implementations of the </a:t>
            </a:r>
            <a:r>
              <a:rPr lang="en-US" sz="2200" b="1" dirty="0"/>
              <a:t>same ISA.</a:t>
            </a:r>
          </a:p>
        </p:txBody>
      </p:sp>
      <p:sp>
        <p:nvSpPr>
          <p:cNvPr id="11" name="TextBox 10">
            <a:extLst>
              <a:ext uri="{FF2B5EF4-FFF2-40B4-BE49-F238E27FC236}">
                <a16:creationId xmlns:a16="http://schemas.microsoft.com/office/drawing/2014/main" id="{37573A1B-FF6D-B441-9AB3-33BFF46D8A3A}"/>
              </a:ext>
            </a:extLst>
          </p:cNvPr>
          <p:cNvSpPr txBox="1"/>
          <p:nvPr/>
        </p:nvSpPr>
        <p:spPr>
          <a:xfrm>
            <a:off x="342900" y="1632579"/>
            <a:ext cx="2672526" cy="430887"/>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interface</a:t>
            </a:r>
            <a:r>
              <a:rPr lang="en-US" sz="2200" b="1" dirty="0">
                <a:latin typeface="Consolas" panose="020B0609020204030204" pitchFamily="49" charset="0"/>
                <a:cs typeface="Consolas" panose="020B0609020204030204" pitchFamily="49" charset="0"/>
              </a:rPr>
              <a:t> X86_64</a:t>
            </a:r>
          </a:p>
        </p:txBody>
      </p:sp>
      <p:grpSp>
        <p:nvGrpSpPr>
          <p:cNvPr id="18" name="Group 17">
            <a:extLst>
              <a:ext uri="{FF2B5EF4-FFF2-40B4-BE49-F238E27FC236}">
                <a16:creationId xmlns:a16="http://schemas.microsoft.com/office/drawing/2014/main" id="{A3A5B8E8-A328-764E-AF38-6840167D0216}"/>
              </a:ext>
            </a:extLst>
          </p:cNvPr>
          <p:cNvGrpSpPr/>
          <p:nvPr/>
        </p:nvGrpSpPr>
        <p:grpSpPr>
          <a:xfrm>
            <a:off x="342900" y="2258349"/>
            <a:ext cx="2828018" cy="2311803"/>
            <a:chOff x="338591" y="2815220"/>
            <a:chExt cx="2828018" cy="2311803"/>
          </a:xfrm>
        </p:grpSpPr>
        <p:pic>
          <p:nvPicPr>
            <p:cNvPr id="8" name="Shape 194">
              <a:extLst>
                <a:ext uri="{FF2B5EF4-FFF2-40B4-BE49-F238E27FC236}">
                  <a16:creationId xmlns:a16="http://schemas.microsoft.com/office/drawing/2014/main" id="{7FD74FA6-8D1D-2B46-906D-8B82929B3D2A}"/>
                </a:ext>
              </a:extLst>
            </p:cNvPr>
            <p:cNvPicPr preferRelativeResize="0"/>
            <p:nvPr/>
          </p:nvPicPr>
          <p:blipFill>
            <a:blip r:embed="rId3">
              <a:alphaModFix/>
            </a:blip>
            <a:stretch>
              <a:fillRect/>
            </a:stretch>
          </p:blipFill>
          <p:spPr>
            <a:xfrm>
              <a:off x="685800" y="3648012"/>
              <a:ext cx="2133600" cy="1479011"/>
            </a:xfrm>
            <a:prstGeom prst="rect">
              <a:avLst/>
            </a:prstGeom>
            <a:noFill/>
            <a:ln>
              <a:noFill/>
            </a:ln>
          </p:spPr>
        </p:pic>
        <p:sp>
          <p:nvSpPr>
            <p:cNvPr id="12" name="TextBox 11">
              <a:extLst>
                <a:ext uri="{FF2B5EF4-FFF2-40B4-BE49-F238E27FC236}">
                  <a16:creationId xmlns:a16="http://schemas.microsoft.com/office/drawing/2014/main" id="{2CC566DC-0C63-A742-966C-A39A1B82A115}"/>
                </a:ext>
              </a:extLst>
            </p:cNvPr>
            <p:cNvSpPr txBox="1"/>
            <p:nvPr/>
          </p:nvSpPr>
          <p:spPr>
            <a:xfrm>
              <a:off x="338591" y="2815220"/>
              <a:ext cx="2828018" cy="769441"/>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class</a:t>
              </a:r>
              <a:r>
                <a:rPr lang="en-US" sz="2200" b="1" dirty="0">
                  <a:latin typeface="Consolas" panose="020B0609020204030204" pitchFamily="49" charset="0"/>
                  <a:cs typeface="Consolas" panose="020B0609020204030204" pitchFamily="49" charset="0"/>
                </a:rPr>
                <a:t> Core_i7</a:t>
              </a:r>
              <a:br>
                <a:rPr lang="en-US" sz="2200" b="1" dirty="0">
                  <a:latin typeface="Consolas" panose="020B0609020204030204" pitchFamily="49" charset="0"/>
                  <a:cs typeface="Consolas" panose="020B0609020204030204" pitchFamily="49" charset="0"/>
                </a:rPr>
              </a:br>
              <a:r>
                <a:rPr lang="en-US" sz="2200" b="1" dirty="0">
                  <a:solidFill>
                    <a:srgbClr val="FF0000"/>
                  </a:solidFill>
                  <a:latin typeface="Consolas" panose="020B0609020204030204" pitchFamily="49" charset="0"/>
                  <a:cs typeface="Consolas" panose="020B0609020204030204" pitchFamily="49" charset="0"/>
                </a:rPr>
                <a:t>implements</a:t>
              </a:r>
              <a:r>
                <a:rPr lang="en-US" sz="2200" b="1" dirty="0">
                  <a:latin typeface="Consolas" panose="020B0609020204030204" pitchFamily="49" charset="0"/>
                  <a:cs typeface="Consolas" panose="020B0609020204030204" pitchFamily="49" charset="0"/>
                </a:rPr>
                <a:t> X86_64</a:t>
              </a:r>
            </a:p>
          </p:txBody>
        </p:sp>
      </p:grpSp>
      <p:grpSp>
        <p:nvGrpSpPr>
          <p:cNvPr id="17" name="Group 16">
            <a:extLst>
              <a:ext uri="{FF2B5EF4-FFF2-40B4-BE49-F238E27FC236}">
                <a16:creationId xmlns:a16="http://schemas.microsoft.com/office/drawing/2014/main" id="{1584FF73-1429-564F-809B-C3A24DC5FCD8}"/>
              </a:ext>
            </a:extLst>
          </p:cNvPr>
          <p:cNvGrpSpPr/>
          <p:nvPr/>
        </p:nvGrpSpPr>
        <p:grpSpPr>
          <a:xfrm>
            <a:off x="3304422" y="2258349"/>
            <a:ext cx="2828018" cy="2184469"/>
            <a:chOff x="3388363" y="2815220"/>
            <a:chExt cx="2828018" cy="2184469"/>
          </a:xfrm>
        </p:grpSpPr>
        <p:pic>
          <p:nvPicPr>
            <p:cNvPr id="10" name="Shape 195">
              <a:extLst>
                <a:ext uri="{FF2B5EF4-FFF2-40B4-BE49-F238E27FC236}">
                  <a16:creationId xmlns:a16="http://schemas.microsoft.com/office/drawing/2014/main" id="{67B28099-02E6-B148-BBE7-6CEEE23A60B0}"/>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3407733" y="3775344"/>
              <a:ext cx="2789277" cy="1224345"/>
            </a:xfrm>
            <a:prstGeom prst="rect">
              <a:avLst/>
            </a:prstGeom>
            <a:noFill/>
            <a:ln>
              <a:noFill/>
            </a:ln>
          </p:spPr>
        </p:pic>
        <p:sp>
          <p:nvSpPr>
            <p:cNvPr id="14" name="TextBox 13">
              <a:extLst>
                <a:ext uri="{FF2B5EF4-FFF2-40B4-BE49-F238E27FC236}">
                  <a16:creationId xmlns:a16="http://schemas.microsoft.com/office/drawing/2014/main" id="{13262C7D-8667-6C47-88C7-A8C6C1772BF0}"/>
                </a:ext>
              </a:extLst>
            </p:cNvPr>
            <p:cNvSpPr txBox="1"/>
            <p:nvPr/>
          </p:nvSpPr>
          <p:spPr>
            <a:xfrm>
              <a:off x="3388363" y="2815220"/>
              <a:ext cx="2828018" cy="769441"/>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class</a:t>
              </a:r>
              <a:r>
                <a:rPr lang="en-US" sz="2200" b="1" dirty="0">
                  <a:latin typeface="Consolas" panose="020B0609020204030204" pitchFamily="49" charset="0"/>
                  <a:cs typeface="Consolas" panose="020B0609020204030204" pitchFamily="49" charset="0"/>
                </a:rPr>
                <a:t> Zen</a:t>
              </a:r>
              <a:br>
                <a:rPr lang="en-US" sz="2200" b="1" dirty="0">
                  <a:latin typeface="Consolas" panose="020B0609020204030204" pitchFamily="49" charset="0"/>
                  <a:cs typeface="Consolas" panose="020B0609020204030204" pitchFamily="49" charset="0"/>
                </a:rPr>
              </a:br>
              <a:r>
                <a:rPr lang="en-US" sz="2200" b="1" dirty="0">
                  <a:solidFill>
                    <a:srgbClr val="FF0000"/>
                  </a:solidFill>
                  <a:latin typeface="Consolas" panose="020B0609020204030204" pitchFamily="49" charset="0"/>
                  <a:cs typeface="Consolas" panose="020B0609020204030204" pitchFamily="49" charset="0"/>
                </a:rPr>
                <a:t>implements </a:t>
              </a:r>
              <a:r>
                <a:rPr lang="en-US" sz="2200" b="1" dirty="0">
                  <a:latin typeface="Consolas" panose="020B0609020204030204" pitchFamily="49" charset="0"/>
                  <a:cs typeface="Consolas" panose="020B0609020204030204" pitchFamily="49" charset="0"/>
                </a:rPr>
                <a:t>X86_64</a:t>
              </a:r>
            </a:p>
          </p:txBody>
        </p:sp>
      </p:grpSp>
      <p:grpSp>
        <p:nvGrpSpPr>
          <p:cNvPr id="16" name="Group 15">
            <a:extLst>
              <a:ext uri="{FF2B5EF4-FFF2-40B4-BE49-F238E27FC236}">
                <a16:creationId xmlns:a16="http://schemas.microsoft.com/office/drawing/2014/main" id="{085FA26A-D359-D645-848F-718E5BCA20B8}"/>
              </a:ext>
            </a:extLst>
          </p:cNvPr>
          <p:cNvGrpSpPr/>
          <p:nvPr/>
        </p:nvGrpSpPr>
        <p:grpSpPr>
          <a:xfrm>
            <a:off x="6265945" y="2258349"/>
            <a:ext cx="2828018" cy="2332391"/>
            <a:chOff x="6261636" y="2812422"/>
            <a:chExt cx="2828018" cy="2332391"/>
          </a:xfrm>
        </p:grpSpPr>
        <p:pic>
          <p:nvPicPr>
            <p:cNvPr id="9" name="Shape 196">
              <a:extLst>
                <a:ext uri="{FF2B5EF4-FFF2-40B4-BE49-F238E27FC236}">
                  <a16:creationId xmlns:a16="http://schemas.microsoft.com/office/drawing/2014/main" id="{182C0824-0DAD-694C-973C-C0DC1EE93D1C}"/>
                </a:ext>
              </a:extLst>
            </p:cNvPr>
            <p:cNvPicPr preferRelativeResize="0"/>
            <p:nvPr/>
          </p:nvPicPr>
          <p:blipFill>
            <a:blip r:embed="rId5">
              <a:alphaModFix/>
            </a:blip>
            <a:stretch>
              <a:fillRect/>
            </a:stretch>
          </p:blipFill>
          <p:spPr>
            <a:xfrm>
              <a:off x="7010400" y="3648012"/>
              <a:ext cx="1330490" cy="1496801"/>
            </a:xfrm>
            <a:prstGeom prst="rect">
              <a:avLst/>
            </a:prstGeom>
            <a:noFill/>
            <a:ln>
              <a:noFill/>
            </a:ln>
          </p:spPr>
        </p:pic>
        <p:sp>
          <p:nvSpPr>
            <p:cNvPr id="15" name="TextBox 14">
              <a:extLst>
                <a:ext uri="{FF2B5EF4-FFF2-40B4-BE49-F238E27FC236}">
                  <a16:creationId xmlns:a16="http://schemas.microsoft.com/office/drawing/2014/main" id="{DF88CF1E-7DF3-5248-88DC-76F4DFF0DE20}"/>
                </a:ext>
              </a:extLst>
            </p:cNvPr>
            <p:cNvSpPr txBox="1"/>
            <p:nvPr/>
          </p:nvSpPr>
          <p:spPr>
            <a:xfrm>
              <a:off x="6261636" y="2812422"/>
              <a:ext cx="2828018" cy="769441"/>
            </a:xfrm>
            <a:prstGeom prst="rect">
              <a:avLst/>
            </a:prstGeom>
            <a:noFill/>
          </p:spPr>
          <p:txBody>
            <a:bodyPr wrap="none" rtlCol="0">
              <a:spAutoFit/>
            </a:bodyPr>
            <a:lstStyle/>
            <a:p>
              <a:r>
                <a:rPr lang="en-US" sz="2200" b="1" dirty="0">
                  <a:solidFill>
                    <a:srgbClr val="FF0000"/>
                  </a:solidFill>
                  <a:latin typeface="Consolas" panose="020B0609020204030204" pitchFamily="49" charset="0"/>
                  <a:cs typeface="Consolas" panose="020B0609020204030204" pitchFamily="49" charset="0"/>
                </a:rPr>
                <a:t>class</a:t>
              </a:r>
              <a:r>
                <a:rPr lang="en-US" sz="2200" b="1" dirty="0">
                  <a:latin typeface="Consolas" panose="020B0609020204030204" pitchFamily="49" charset="0"/>
                  <a:cs typeface="Consolas" panose="020B0609020204030204" pitchFamily="49" charset="0"/>
                </a:rPr>
                <a:t> Nano</a:t>
              </a:r>
              <a:br>
                <a:rPr lang="en-US" sz="2200" b="1" dirty="0">
                  <a:latin typeface="Consolas" panose="020B0609020204030204" pitchFamily="49" charset="0"/>
                  <a:cs typeface="Consolas" panose="020B0609020204030204" pitchFamily="49" charset="0"/>
                </a:rPr>
              </a:br>
              <a:r>
                <a:rPr lang="en-US" sz="2200" b="1" dirty="0">
                  <a:solidFill>
                    <a:srgbClr val="FF0000"/>
                  </a:solidFill>
                  <a:latin typeface="Consolas" panose="020B0609020204030204" pitchFamily="49" charset="0"/>
                  <a:cs typeface="Consolas" panose="020B0609020204030204" pitchFamily="49" charset="0"/>
                </a:rPr>
                <a:t>implements </a:t>
              </a:r>
              <a:r>
                <a:rPr lang="en-US" sz="2200" b="1" dirty="0">
                  <a:latin typeface="Consolas" panose="020B0609020204030204" pitchFamily="49" charset="0"/>
                  <a:cs typeface="Consolas" panose="020B0609020204030204" pitchFamily="49" charset="0"/>
                </a:rPr>
                <a:t>X86_64</a:t>
              </a:r>
            </a:p>
          </p:txBody>
        </p:sp>
      </p:grpSp>
      <p:sp>
        <p:nvSpPr>
          <p:cNvPr id="19" name="TextBox 18">
            <a:extLst>
              <a:ext uri="{FF2B5EF4-FFF2-40B4-BE49-F238E27FC236}">
                <a16:creationId xmlns:a16="http://schemas.microsoft.com/office/drawing/2014/main" id="{5988038B-E7E6-5F43-824A-0F836C95EFA4}"/>
              </a:ext>
            </a:extLst>
          </p:cNvPr>
          <p:cNvSpPr txBox="1"/>
          <p:nvPr/>
        </p:nvSpPr>
        <p:spPr>
          <a:xfrm>
            <a:off x="1962150" y="4647703"/>
            <a:ext cx="5219700" cy="769441"/>
          </a:xfrm>
          <a:prstGeom prst="rect">
            <a:avLst/>
          </a:prstGeom>
          <a:noFill/>
        </p:spPr>
        <p:txBody>
          <a:bodyPr wrap="square" rtlCol="0">
            <a:spAutoFit/>
          </a:bodyPr>
          <a:lstStyle/>
          <a:p>
            <a:pPr algn="ctr"/>
            <a:r>
              <a:rPr lang="en-US" sz="2200" dirty="0"/>
              <a:t>but there is a </a:t>
            </a:r>
            <a:r>
              <a:rPr lang="en-US" sz="2200" b="1" dirty="0"/>
              <a:t>lot </a:t>
            </a:r>
            <a:r>
              <a:rPr lang="en-US" sz="2200" dirty="0"/>
              <a:t>of freedom in </a:t>
            </a:r>
            <a:r>
              <a:rPr lang="en-US" sz="2200" i="1" dirty="0"/>
              <a:t>how</a:t>
            </a:r>
            <a:r>
              <a:rPr lang="en-US" sz="2200" dirty="0"/>
              <a:t> the CPU actually implements that interface.</a:t>
            </a:r>
            <a:endParaRPr lang="en-US" sz="2200" b="1" dirty="0"/>
          </a:p>
        </p:txBody>
      </p:sp>
    </p:spTree>
    <p:extLst>
      <p:ext uri="{BB962C8B-B14F-4D97-AF65-F5344CB8AC3E}">
        <p14:creationId xmlns:p14="http://schemas.microsoft.com/office/powerpoint/2010/main" val="1570997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a:t>
            </a:r>
            <a:r>
              <a:rPr lang="en-US" dirty="0" err="1"/>
              <a:t>kinda</a:t>
            </a:r>
            <a:r>
              <a:rPr lang="en-US" dirty="0"/>
              <a:t> </a:t>
            </a:r>
            <a:r>
              <a:rPr lang="en-US" dirty="0" err="1"/>
              <a:t>sorta</a:t>
            </a:r>
            <a:r>
              <a:rPr lang="en-US" dirty="0"/>
              <a:t> MIPS</a:t>
            </a:r>
          </a:p>
        </p:txBody>
      </p:sp>
      <p:sp>
        <p:nvSpPr>
          <p:cNvPr id="3" name="Content Placeholder 2"/>
          <p:cNvSpPr>
            <a:spLocks noGrp="1"/>
          </p:cNvSpPr>
          <p:nvPr>
            <p:ph idx="1"/>
          </p:nvPr>
        </p:nvSpPr>
        <p:spPr/>
        <p:txBody>
          <a:bodyPr/>
          <a:lstStyle/>
          <a:p>
            <a:r>
              <a:rPr lang="en-US" dirty="0"/>
              <a:t>we'll use MIPS for context</a:t>
            </a:r>
            <a:r>
              <a:rPr lang="mr-IN" dirty="0"/>
              <a:t>…</a:t>
            </a:r>
            <a:endParaRPr lang="en-US" dirty="0"/>
          </a:p>
          <a:p>
            <a:pPr lvl="1"/>
            <a:r>
              <a:rPr lang="en-US" dirty="0"/>
              <a:t>but this stuff applies to </a:t>
            </a:r>
            <a:r>
              <a:rPr lang="en-US" i="1" dirty="0"/>
              <a:t>virtually any</a:t>
            </a:r>
            <a:r>
              <a:rPr lang="en-US" dirty="0"/>
              <a:t> architecture.</a:t>
            </a:r>
          </a:p>
          <a:p>
            <a:pPr lvl="1"/>
            <a:r>
              <a:rPr lang="en-US" dirty="0"/>
              <a:t>such as the architecture you'll implement for the last project!!</a:t>
            </a:r>
          </a:p>
          <a:p>
            <a:r>
              <a:rPr lang="en-US" b="1" dirty="0"/>
              <a:t>the book doesn't use "real" MIPS either</a:t>
            </a:r>
          </a:p>
          <a:p>
            <a:pPr lvl="1"/>
            <a:r>
              <a:rPr lang="en-US" dirty="0"/>
              <a:t>it uses </a:t>
            </a:r>
            <a:r>
              <a:rPr lang="en-US" b="1" dirty="0"/>
              <a:t>DLX:</a:t>
            </a:r>
            <a:r>
              <a:rPr lang="en-US" dirty="0"/>
              <a:t> a simplified, modernized version of MIPS</a:t>
            </a:r>
          </a:p>
          <a:p>
            <a:pPr lvl="1"/>
            <a:r>
              <a:rPr lang="en-US" dirty="0"/>
              <a:t>the hardware in the book is extremely hand-wave-y (what's </a:t>
            </a:r>
            <a:r>
              <a:rPr lang="en-US" dirty="0" err="1"/>
              <a:t>jal</a:t>
            </a:r>
            <a:r>
              <a:rPr lang="en-US" dirty="0"/>
              <a:t>?)</a:t>
            </a:r>
          </a:p>
          <a:p>
            <a:pPr lvl="1"/>
            <a:r>
              <a:rPr lang="en-US" dirty="0"/>
              <a:t>but they go into </a:t>
            </a:r>
            <a:r>
              <a:rPr lang="en-US" i="1" dirty="0"/>
              <a:t>way</a:t>
            </a:r>
            <a:r>
              <a:rPr lang="en-US" dirty="0"/>
              <a:t> more detail than needed for some things</a:t>
            </a:r>
            <a:r>
              <a:rPr lang="mr-IN" dirty="0"/>
              <a:t>…</a:t>
            </a:r>
            <a:endParaRPr lang="en-US" dirty="0"/>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8</a:t>
            </a:fld>
            <a:endParaRPr lang="en-US"/>
          </a:p>
        </p:txBody>
      </p:sp>
    </p:spTree>
    <p:extLst>
      <p:ext uri="{BB962C8B-B14F-4D97-AF65-F5344CB8AC3E}">
        <p14:creationId xmlns:p14="http://schemas.microsoft.com/office/powerpoint/2010/main" val="15469282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CPU Organization</a:t>
            </a:r>
          </a:p>
        </p:txBody>
      </p:sp>
      <p:sp>
        <p:nvSpPr>
          <p:cNvPr id="4" name="Footer Placeholder 3"/>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9</a:t>
            </a:fld>
            <a:endParaRPr lang="en-US"/>
          </a:p>
        </p:txBody>
      </p:sp>
    </p:spTree>
    <p:extLst>
      <p:ext uri="{BB962C8B-B14F-4D97-AF65-F5344CB8AC3E}">
        <p14:creationId xmlns:p14="http://schemas.microsoft.com/office/powerpoint/2010/main" val="3809189278"/>
      </p:ext>
    </p:extLst>
  </p:cSld>
  <p:clrMapOvr>
    <a:masterClrMapping/>
  </p:clrMapOvr>
  <p:transition/>
</p:sld>
</file>

<file path=ppt/theme/theme1.xml><?xml version="1.0" encoding="utf-8"?>
<a:theme xmlns:a="http://schemas.openxmlformats.org/drawingml/2006/main" name="1_02 - C - Basics">
  <a:themeElements>
    <a:clrScheme name="Custom 2">
      <a:dk1>
        <a:srgbClr val="000000"/>
      </a:dk1>
      <a:lt1>
        <a:srgbClr val="FFFFFF"/>
      </a:lt1>
      <a:dk2>
        <a:srgbClr val="3B481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egoe WP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_fall_2017" id="{93D034CE-FEB5-4D4D-96F7-6B7F8A5EB99A}" vid="{194AE869-5029-ED49-81EA-C574BDDBE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33632</TotalTime>
  <Words>2147</Words>
  <Application>Microsoft Macintosh PowerPoint</Application>
  <PresentationFormat>On-screen Show (16:10)</PresentationFormat>
  <Paragraphs>445</Paragraphs>
  <Slides>25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Consolas</vt:lpstr>
      <vt:lpstr>Courier New</vt:lpstr>
      <vt:lpstr>Segoe UI</vt:lpstr>
      <vt:lpstr>Segoe WP Semibold</vt:lpstr>
      <vt:lpstr>Trebuchet MS</vt:lpstr>
      <vt:lpstr>Wingdings</vt:lpstr>
      <vt:lpstr>1_02 - C - Basics</vt:lpstr>
      <vt:lpstr>CPU Intro</vt:lpstr>
      <vt:lpstr>Class announcements</vt:lpstr>
      <vt:lpstr>ISA and hardware design</vt:lpstr>
      <vt:lpstr>Remember what an ISA is?</vt:lpstr>
      <vt:lpstr>Tension you can cut with a knife</vt:lpstr>
      <vt:lpstr>Meeting in the middle</vt:lpstr>
      <vt:lpstr>Microarchitecture</vt:lpstr>
      <vt:lpstr>Only kinda sorta MIPS</vt:lpstr>
      <vt:lpstr>CPU Organization</vt:lpstr>
      <vt:lpstr>Remember this?</vt:lpstr>
      <vt:lpstr>Zooming in</vt:lpstr>
      <vt:lpstr>OKAY, MEMORY, WHAT DO YOU WANT??</vt:lpstr>
      <vt:lpstr>Parts of the CPU</vt:lpstr>
      <vt:lpstr>Architectural and general-purpose registers</vt:lpstr>
      <vt:lpstr>The register file </vt:lpstr>
      <vt:lpstr>The Arithmetic and Logic Unit (ALU)</vt:lpstr>
      <vt:lpstr>The program counter and control</vt:lpstr>
      <vt:lpstr>The bottomless pit of control</vt:lpstr>
      <vt:lpstr>What the CPU does</vt:lpstr>
      <vt:lpstr>If every instruction has to be fetched from memory…</vt:lpstr>
      <vt:lpstr>A small taste of design this is really just for context don't worry about remembering this okay</vt:lpstr>
      <vt:lpstr>Tug-of-war</vt:lpstr>
      <vt:lpstr>It doesn't have to be this way</vt:lpstr>
      <vt:lpstr>Because it’s a good number</vt:lpstr>
      <vt:lpstr>A word of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Computer Organization and Assembly!</dc:title>
  <dc:creator>Billingsley, Jarrett F</dc:creator>
  <cp:lastModifiedBy>Billingsley, Jarrett F</cp:lastModifiedBy>
  <cp:revision>681</cp:revision>
  <cp:lastPrinted>2017-11-14T18:17:55Z</cp:lastPrinted>
  <dcterms:created xsi:type="dcterms:W3CDTF">2017-08-16T23:52:35Z</dcterms:created>
  <dcterms:modified xsi:type="dcterms:W3CDTF">2024-02-28T01:27:12Z</dcterms:modified>
</cp:coreProperties>
</file>